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86" r:id="rId1"/>
  </p:sldMasterIdLst>
  <p:notesMasterIdLst>
    <p:notesMasterId r:id="rId36"/>
  </p:notesMasterIdLst>
  <p:handoutMasterIdLst>
    <p:handoutMasterId r:id="rId37"/>
  </p:handoutMasterIdLst>
  <p:sldIdLst>
    <p:sldId id="256" r:id="rId2"/>
    <p:sldId id="309" r:id="rId3"/>
    <p:sldId id="359" r:id="rId4"/>
    <p:sldId id="362" r:id="rId5"/>
    <p:sldId id="361" r:id="rId6"/>
    <p:sldId id="363" r:id="rId7"/>
    <p:sldId id="364" r:id="rId8"/>
    <p:sldId id="365" r:id="rId9"/>
    <p:sldId id="366" r:id="rId10"/>
    <p:sldId id="367" r:id="rId11"/>
    <p:sldId id="368" r:id="rId12"/>
    <p:sldId id="372" r:id="rId13"/>
    <p:sldId id="370" r:id="rId14"/>
    <p:sldId id="381" r:id="rId15"/>
    <p:sldId id="371" r:id="rId16"/>
    <p:sldId id="373" r:id="rId17"/>
    <p:sldId id="389" r:id="rId18"/>
    <p:sldId id="388" r:id="rId19"/>
    <p:sldId id="386" r:id="rId20"/>
    <p:sldId id="382" r:id="rId21"/>
    <p:sldId id="385" r:id="rId22"/>
    <p:sldId id="384" r:id="rId23"/>
    <p:sldId id="383" r:id="rId24"/>
    <p:sldId id="390" r:id="rId25"/>
    <p:sldId id="391" r:id="rId26"/>
    <p:sldId id="374" r:id="rId27"/>
    <p:sldId id="375" r:id="rId28"/>
    <p:sldId id="377" r:id="rId29"/>
    <p:sldId id="376" r:id="rId30"/>
    <p:sldId id="378" r:id="rId31"/>
    <p:sldId id="379" r:id="rId32"/>
    <p:sldId id="392" r:id="rId33"/>
    <p:sldId id="393" r:id="rId34"/>
    <p:sldId id="380"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bw"/>
  <p:clrMru>
    <a:srgbClr val="2FAE0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Orta Stil 4 - Vurgu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Koyu Stil 1 - Vurgu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Koyu Stil 1 - Vurgu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Koyu Stil 1 - Vurgu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Koyu Stil 1 - Vurgu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88" autoAdjust="0"/>
    <p:restoredTop sz="98456" autoAdjust="0"/>
  </p:normalViewPr>
  <p:slideViewPr>
    <p:cSldViewPr snapToGrid="0" snapToObjects="1">
      <p:cViewPr>
        <p:scale>
          <a:sx n="100" d="100"/>
          <a:sy n="100" d="100"/>
        </p:scale>
        <p:origin x="-516" y="330"/>
      </p:cViewPr>
      <p:guideLst>
        <p:guide orient="horz" pos="2160"/>
        <p:guide pos="2880"/>
      </p:guideLst>
    </p:cSldViewPr>
  </p:slideViewPr>
  <p:outlineViewPr>
    <p:cViewPr>
      <p:scale>
        <a:sx n="33" d="100"/>
        <a:sy n="33" d="100"/>
      </p:scale>
      <p:origin x="48" y="2918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1"/>
    </mc:Choice>
    <mc:Fallback>
      <c:style val="11"/>
    </mc:Fallback>
  </mc:AlternateContent>
  <c:chart>
    <c:autoTitleDeleted val="1"/>
    <c:plotArea>
      <c:layout/>
      <c:pieChart>
        <c:varyColors val="1"/>
        <c:ser>
          <c:idx val="0"/>
          <c:order val="0"/>
          <c:tx>
            <c:strRef>
              <c:f>Sayfa1!$B$1</c:f>
              <c:strCache>
                <c:ptCount val="1"/>
                <c:pt idx="0">
                  <c:v>Total Installed Capacity</c:v>
                </c:pt>
              </c:strCache>
            </c:strRef>
          </c:tx>
          <c:dPt>
            <c:idx val="0"/>
            <c:bubble3D val="0"/>
            <c:spPr>
              <a:solidFill>
                <a:schemeClr val="accent1">
                  <a:lumMod val="60000"/>
                  <a:lumOff val="40000"/>
                </a:schemeClr>
              </a:solidFill>
            </c:spPr>
          </c:dPt>
          <c:dPt>
            <c:idx val="1"/>
            <c:bubble3D val="0"/>
            <c:spPr>
              <a:solidFill>
                <a:schemeClr val="accent5"/>
              </a:solidFill>
            </c:spPr>
          </c:dPt>
          <c:dPt>
            <c:idx val="3"/>
            <c:bubble3D val="0"/>
            <c:spPr>
              <a:solidFill>
                <a:srgbClr val="FF0000"/>
              </a:solidFill>
            </c:spPr>
          </c:dPt>
          <c:dPt>
            <c:idx val="4"/>
            <c:bubble3D val="0"/>
            <c:spPr>
              <a:solidFill>
                <a:schemeClr val="tx2"/>
              </a:solidFill>
            </c:spPr>
          </c:dPt>
          <c:dPt>
            <c:idx val="5"/>
            <c:bubble3D val="0"/>
            <c:spPr>
              <a:solidFill>
                <a:schemeClr val="tx2">
                  <a:lumMod val="60000"/>
                  <a:lumOff val="40000"/>
                </a:schemeClr>
              </a:solidFill>
            </c:spPr>
          </c:dPt>
          <c:dLbls>
            <c:showLegendKey val="0"/>
            <c:showVal val="0"/>
            <c:showCatName val="0"/>
            <c:showSerName val="0"/>
            <c:showPercent val="1"/>
            <c:showBubbleSize val="0"/>
            <c:showLeaderLines val="1"/>
          </c:dLbls>
          <c:cat>
            <c:strRef>
              <c:f>Sayfa1!$A$2:$A$7</c:f>
              <c:strCache>
                <c:ptCount val="6"/>
                <c:pt idx="0">
                  <c:v>Coal</c:v>
                </c:pt>
                <c:pt idx="1">
                  <c:v>Wind</c:v>
                </c:pt>
                <c:pt idx="2">
                  <c:v>Hydro</c:v>
                </c:pt>
                <c:pt idx="3">
                  <c:v>Geothermal</c:v>
                </c:pt>
                <c:pt idx="4">
                  <c:v>Natural Gas</c:v>
                </c:pt>
                <c:pt idx="5">
                  <c:v>Other</c:v>
                </c:pt>
              </c:strCache>
            </c:strRef>
          </c:cat>
          <c:val>
            <c:numRef>
              <c:f>Sayfa1!$B$2:$B$7</c:f>
              <c:numCache>
                <c:formatCode>General</c:formatCode>
                <c:ptCount val="6"/>
                <c:pt idx="0">
                  <c:v>21.39</c:v>
                </c:pt>
                <c:pt idx="1">
                  <c:v>4.63</c:v>
                </c:pt>
                <c:pt idx="2">
                  <c:v>37.380000000000003</c:v>
                </c:pt>
                <c:pt idx="3">
                  <c:v>0.52</c:v>
                </c:pt>
                <c:pt idx="4">
                  <c:v>33.35</c:v>
                </c:pt>
                <c:pt idx="5">
                  <c:v>2.72</c:v>
                </c:pt>
              </c:numCache>
            </c:numRef>
          </c:val>
        </c:ser>
        <c:dLbls>
          <c:showLegendKey val="0"/>
          <c:showVal val="0"/>
          <c:showCatName val="0"/>
          <c:showSerName val="0"/>
          <c:showPercent val="1"/>
          <c:showBubbleSize val="0"/>
          <c:showLeaderLines val="1"/>
        </c:dLbls>
        <c:firstSliceAng val="0"/>
      </c:pieChart>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7F2AE7B-BF40-604A-A3B2-B7794DE3BE28}" type="datetimeFigureOut">
              <a:rPr lang="en-US" smtClean="0"/>
              <a:t>4/24/2014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88AC7E1-E775-F846-9AC6-1013CC03085D}" type="slidenum">
              <a:rPr lang="en-US" smtClean="0"/>
              <a:t>‹#›</a:t>
            </a:fld>
            <a:endParaRPr lang="en-US"/>
          </a:p>
        </p:txBody>
      </p:sp>
    </p:spTree>
    <p:extLst>
      <p:ext uri="{BB962C8B-B14F-4D97-AF65-F5344CB8AC3E}">
        <p14:creationId xmlns:p14="http://schemas.microsoft.com/office/powerpoint/2010/main" val="22807836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94CEBD-5D4A-A64D-99B1-A62C2D027854}" type="datetimeFigureOut">
              <a:rPr lang="en-US" smtClean="0"/>
              <a:t>4/24/2014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EB718C-593B-EF4A-9674-DD843AA79EE3}" type="slidenum">
              <a:rPr lang="en-US" smtClean="0"/>
              <a:t>‹#›</a:t>
            </a:fld>
            <a:endParaRPr lang="en-US"/>
          </a:p>
        </p:txBody>
      </p:sp>
    </p:spTree>
    <p:extLst>
      <p:ext uri="{BB962C8B-B14F-4D97-AF65-F5344CB8AC3E}">
        <p14:creationId xmlns:p14="http://schemas.microsoft.com/office/powerpoint/2010/main" val="285483237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EB718C-593B-EF4A-9674-DD843AA79EE3}" type="slidenum">
              <a:rPr lang="en-US" smtClean="0"/>
              <a:t>1</a:t>
            </a:fld>
            <a:endParaRPr lang="en-US"/>
          </a:p>
        </p:txBody>
      </p:sp>
    </p:spTree>
    <p:extLst>
      <p:ext uri="{BB962C8B-B14F-4D97-AF65-F5344CB8AC3E}">
        <p14:creationId xmlns:p14="http://schemas.microsoft.com/office/powerpoint/2010/main" val="102261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324ABA7-7074-AC47-9B3B-E69F66CB2621}" type="datetime1">
              <a:rPr lang="en-US" smtClean="0"/>
              <a:t>4/24/2014</a:t>
            </a:fld>
            <a:endParaRPr lang="en-US"/>
          </a:p>
        </p:txBody>
      </p:sp>
      <p:sp>
        <p:nvSpPr>
          <p:cNvPr id="5" name="Footer Placeholder 4"/>
          <p:cNvSpPr>
            <a:spLocks noGrp="1"/>
          </p:cNvSpPr>
          <p:nvPr>
            <p:ph type="ftr" sz="quarter" idx="11"/>
          </p:nvPr>
        </p:nvSpPr>
        <p:spPr/>
        <p:txBody>
          <a:bodyPr/>
          <a:lstStyle/>
          <a:p>
            <a:r>
              <a:rPr lang="en-US" smtClean="0"/>
              <a:t>52nd IEEE Conference on Decision and Control December 10-13, 2013, Florence, Italy</a:t>
            </a:r>
            <a:endParaRPr lang="en-US" dirty="0"/>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FD5CD1-9D3A-924C-95BD-ED82D4C5A3F5}" type="datetime1">
              <a:rPr lang="en-US" smtClean="0"/>
              <a:t>4/24/2014</a:t>
            </a:fld>
            <a:endParaRPr lang="en-US"/>
          </a:p>
        </p:txBody>
      </p:sp>
      <p:sp>
        <p:nvSpPr>
          <p:cNvPr id="5" name="Footer Placeholder 4"/>
          <p:cNvSpPr>
            <a:spLocks noGrp="1"/>
          </p:cNvSpPr>
          <p:nvPr>
            <p:ph type="ftr" sz="quarter" idx="11"/>
          </p:nvPr>
        </p:nvSpPr>
        <p:spPr/>
        <p:txBody>
          <a:bodyPr/>
          <a:lstStyle/>
          <a:p>
            <a:r>
              <a:rPr lang="en-US" smtClean="0"/>
              <a:t>52nd IEEE Conference on Decision and Control December 10-13, 2013, Florence, Italy</a:t>
            </a:r>
            <a:endParaRPr lang="en-US"/>
          </a:p>
        </p:txBody>
      </p:sp>
      <p:sp>
        <p:nvSpPr>
          <p:cNvPr id="6" name="Slide Number Placeholder 5"/>
          <p:cNvSpPr>
            <a:spLocks noGrp="1"/>
          </p:cNvSpPr>
          <p:nvPr>
            <p:ph type="sldNum" sz="quarter" idx="12"/>
          </p:nvPr>
        </p:nvSpPr>
        <p:spPr/>
        <p:txBody>
          <a:bodyPr/>
          <a:lstStyle/>
          <a:p>
            <a:fld id="{8A95250C-7F33-BF4A-9E18-61D647B61A6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8A0068-144B-B342-B7BA-680538C05F1C}" type="datetime1">
              <a:rPr lang="en-US" smtClean="0"/>
              <a:t>4/24/2014</a:t>
            </a:fld>
            <a:endParaRPr lang="en-US"/>
          </a:p>
        </p:txBody>
      </p:sp>
      <p:sp>
        <p:nvSpPr>
          <p:cNvPr id="5" name="Footer Placeholder 4"/>
          <p:cNvSpPr>
            <a:spLocks noGrp="1"/>
          </p:cNvSpPr>
          <p:nvPr>
            <p:ph type="ftr" sz="quarter" idx="11"/>
          </p:nvPr>
        </p:nvSpPr>
        <p:spPr/>
        <p:txBody>
          <a:bodyPr/>
          <a:lstStyle/>
          <a:p>
            <a:r>
              <a:rPr lang="en-US" smtClean="0"/>
              <a:t>52nd IEEE Conference on Decision and Control December 10-13, 2013, Florence, Italy</a:t>
            </a:r>
            <a:endParaRPr lang="en-US"/>
          </a:p>
        </p:txBody>
      </p:sp>
      <p:sp>
        <p:nvSpPr>
          <p:cNvPr id="6" name="Slide Number Placeholder 5"/>
          <p:cNvSpPr>
            <a:spLocks noGrp="1"/>
          </p:cNvSpPr>
          <p:nvPr>
            <p:ph type="sldNum" sz="quarter" idx="12"/>
          </p:nvPr>
        </p:nvSpPr>
        <p:spPr/>
        <p:txBody>
          <a:bodyPr/>
          <a:lstStyle/>
          <a:p>
            <a:fld id="{8A95250C-7F33-BF4A-9E18-61D647B61A6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A3FEF4-E450-4341-81DC-D93D38DE0A7C}" type="datetime1">
              <a:rPr lang="en-US" smtClean="0"/>
              <a:t>4/24/2014</a:t>
            </a:fld>
            <a:endParaRPr lang="en-US"/>
          </a:p>
        </p:txBody>
      </p:sp>
      <p:sp>
        <p:nvSpPr>
          <p:cNvPr id="5" name="Footer Placeholder 4"/>
          <p:cNvSpPr>
            <a:spLocks noGrp="1"/>
          </p:cNvSpPr>
          <p:nvPr>
            <p:ph type="ftr" sz="quarter" idx="11"/>
          </p:nvPr>
        </p:nvSpPr>
        <p:spPr/>
        <p:txBody>
          <a:bodyPr/>
          <a:lstStyle/>
          <a:p>
            <a:r>
              <a:rPr lang="en-US" smtClean="0"/>
              <a:t>52nd IEEE Conference on Decision and Control December 10-13, 2013, Florence, Italy</a:t>
            </a:r>
            <a:endParaRPr lang="en-US" dirty="0"/>
          </a:p>
        </p:txBody>
      </p:sp>
      <p:sp>
        <p:nvSpPr>
          <p:cNvPr id="6" name="Slide Number Placeholder 5"/>
          <p:cNvSpPr>
            <a:spLocks noGrp="1"/>
          </p:cNvSpPr>
          <p:nvPr>
            <p:ph type="sldNum" sz="quarter" idx="12"/>
          </p:nvPr>
        </p:nvSpPr>
        <p:spPr/>
        <p:txBody>
          <a:bodyPr/>
          <a:lstStyle/>
          <a:p>
            <a:fld id="{8A95250C-7F33-BF4A-9E18-61D647B61A6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79670D-3BB9-0547-9D95-998B51AA2EED}" type="datetime1">
              <a:rPr lang="en-US" smtClean="0"/>
              <a:t>4/24/2014</a:t>
            </a:fld>
            <a:endParaRPr lang="en-US"/>
          </a:p>
        </p:txBody>
      </p:sp>
      <p:sp>
        <p:nvSpPr>
          <p:cNvPr id="5" name="Footer Placeholder 4"/>
          <p:cNvSpPr>
            <a:spLocks noGrp="1"/>
          </p:cNvSpPr>
          <p:nvPr>
            <p:ph type="ftr" sz="quarter" idx="11"/>
          </p:nvPr>
        </p:nvSpPr>
        <p:spPr/>
        <p:txBody>
          <a:bodyPr/>
          <a:lstStyle/>
          <a:p>
            <a:r>
              <a:rPr lang="en-US" smtClean="0"/>
              <a:t>52nd IEEE Conference on Decision and Control December 10-13, 2013, Florence, Italy</a:t>
            </a:r>
            <a:endParaRPr lang="en-US"/>
          </a:p>
        </p:txBody>
      </p:sp>
      <p:sp>
        <p:nvSpPr>
          <p:cNvPr id="6" name="Slide Number Placeholder 5"/>
          <p:cNvSpPr>
            <a:spLocks noGrp="1"/>
          </p:cNvSpPr>
          <p:nvPr>
            <p:ph type="sldNum" sz="quarter" idx="12"/>
          </p:nvPr>
        </p:nvSpPr>
        <p:spPr/>
        <p:txBody>
          <a:bodyPr/>
          <a:lstStyle/>
          <a:p>
            <a:fld id="{8A95250C-7F33-BF4A-9E18-61D647B61A6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A0F850D-AE10-7D4D-A4A1-BF2F9817D37C}" type="datetime1">
              <a:rPr lang="en-US" smtClean="0"/>
              <a:t>4/24/2014</a:t>
            </a:fld>
            <a:endParaRPr lang="en-US"/>
          </a:p>
        </p:txBody>
      </p:sp>
      <p:sp>
        <p:nvSpPr>
          <p:cNvPr id="6" name="Footer Placeholder 5"/>
          <p:cNvSpPr>
            <a:spLocks noGrp="1"/>
          </p:cNvSpPr>
          <p:nvPr>
            <p:ph type="ftr" sz="quarter" idx="11"/>
          </p:nvPr>
        </p:nvSpPr>
        <p:spPr/>
        <p:txBody>
          <a:bodyPr/>
          <a:lstStyle/>
          <a:p>
            <a:r>
              <a:rPr lang="en-US" smtClean="0"/>
              <a:t>52nd IEEE Conference on Decision and Control December 10-13, 2013, Florence, Italy</a:t>
            </a:r>
            <a:endParaRPr lang="en-US"/>
          </a:p>
        </p:txBody>
      </p:sp>
      <p:sp>
        <p:nvSpPr>
          <p:cNvPr id="7" name="Slide Number Placeholder 6"/>
          <p:cNvSpPr>
            <a:spLocks noGrp="1"/>
          </p:cNvSpPr>
          <p:nvPr>
            <p:ph type="sldNum" sz="quarter" idx="12"/>
          </p:nvPr>
        </p:nvSpPr>
        <p:spPr/>
        <p:txBody>
          <a:bodyPr/>
          <a:lstStyle/>
          <a:p>
            <a:fld id="{8A95250C-7F33-BF4A-9E18-61D647B61A6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3170C2-4349-AB4A-8D23-B54D61DFCDCA}" type="datetime1">
              <a:rPr lang="en-US" smtClean="0"/>
              <a:t>4/24/2014</a:t>
            </a:fld>
            <a:endParaRPr lang="en-US"/>
          </a:p>
        </p:txBody>
      </p:sp>
      <p:sp>
        <p:nvSpPr>
          <p:cNvPr id="8" name="Footer Placeholder 7"/>
          <p:cNvSpPr>
            <a:spLocks noGrp="1"/>
          </p:cNvSpPr>
          <p:nvPr>
            <p:ph type="ftr" sz="quarter" idx="11"/>
          </p:nvPr>
        </p:nvSpPr>
        <p:spPr/>
        <p:txBody>
          <a:bodyPr/>
          <a:lstStyle/>
          <a:p>
            <a:r>
              <a:rPr lang="en-US" smtClean="0"/>
              <a:t>52nd IEEE Conference on Decision and Control December 10-13, 2013, Florence, Italy</a:t>
            </a:r>
            <a:endParaRPr lang="en-US"/>
          </a:p>
        </p:txBody>
      </p:sp>
      <p:sp>
        <p:nvSpPr>
          <p:cNvPr id="9" name="Slide Number Placeholder 8"/>
          <p:cNvSpPr>
            <a:spLocks noGrp="1"/>
          </p:cNvSpPr>
          <p:nvPr>
            <p:ph type="sldNum" sz="quarter" idx="12"/>
          </p:nvPr>
        </p:nvSpPr>
        <p:spPr/>
        <p:txBody>
          <a:bodyPr/>
          <a:lstStyle/>
          <a:p>
            <a:fld id="{8A95250C-7F33-BF4A-9E18-61D647B61A6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D2C6A8-775F-3C4F-A16D-8B82482B80D7}" type="datetime1">
              <a:rPr lang="en-US" smtClean="0"/>
              <a:t>4/24/2014</a:t>
            </a:fld>
            <a:endParaRPr lang="en-US"/>
          </a:p>
        </p:txBody>
      </p:sp>
      <p:sp>
        <p:nvSpPr>
          <p:cNvPr id="4" name="Footer Placeholder 3"/>
          <p:cNvSpPr>
            <a:spLocks noGrp="1"/>
          </p:cNvSpPr>
          <p:nvPr>
            <p:ph type="ftr" sz="quarter" idx="11"/>
          </p:nvPr>
        </p:nvSpPr>
        <p:spPr/>
        <p:txBody>
          <a:bodyPr/>
          <a:lstStyle/>
          <a:p>
            <a:r>
              <a:rPr lang="en-US" smtClean="0"/>
              <a:t>52nd IEEE Conference on Decision and Control December 10-13, 2013, Florence, Italy</a:t>
            </a:r>
            <a:endParaRPr lang="en-US"/>
          </a:p>
        </p:txBody>
      </p:sp>
      <p:sp>
        <p:nvSpPr>
          <p:cNvPr id="5" name="Slide Number Placeholder 4"/>
          <p:cNvSpPr>
            <a:spLocks noGrp="1"/>
          </p:cNvSpPr>
          <p:nvPr>
            <p:ph type="sldNum" sz="quarter" idx="12"/>
          </p:nvPr>
        </p:nvSpPr>
        <p:spPr/>
        <p:txBody>
          <a:bodyPr/>
          <a:lstStyle/>
          <a:p>
            <a:fld id="{8A95250C-7F33-BF4A-9E18-61D647B61A6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7F15B7-5A5D-6642-AD87-A11CA1EDCC93}" type="datetime1">
              <a:rPr lang="en-US" smtClean="0"/>
              <a:t>4/24/2014</a:t>
            </a:fld>
            <a:endParaRPr lang="en-US"/>
          </a:p>
        </p:txBody>
      </p:sp>
      <p:sp>
        <p:nvSpPr>
          <p:cNvPr id="3" name="Footer Placeholder 2"/>
          <p:cNvSpPr>
            <a:spLocks noGrp="1"/>
          </p:cNvSpPr>
          <p:nvPr>
            <p:ph type="ftr" sz="quarter" idx="11"/>
          </p:nvPr>
        </p:nvSpPr>
        <p:spPr/>
        <p:txBody>
          <a:bodyPr/>
          <a:lstStyle/>
          <a:p>
            <a:r>
              <a:rPr lang="en-US" smtClean="0"/>
              <a:t>52nd IEEE Conference on Decision and Control December 10-13, 2013, Florence, Italy</a:t>
            </a:r>
            <a:endParaRPr lang="en-US"/>
          </a:p>
        </p:txBody>
      </p:sp>
      <p:sp>
        <p:nvSpPr>
          <p:cNvPr id="4" name="Slide Number Placeholder 3"/>
          <p:cNvSpPr>
            <a:spLocks noGrp="1"/>
          </p:cNvSpPr>
          <p:nvPr>
            <p:ph type="sldNum" sz="quarter" idx="12"/>
          </p:nvPr>
        </p:nvSpPr>
        <p:spPr/>
        <p:txBody>
          <a:bodyPr/>
          <a:lstStyle/>
          <a:p>
            <a:fld id="{8A95250C-7F33-BF4A-9E18-61D647B61A6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071F32-CEC6-5C41-93E8-541E70635E93}" type="datetime1">
              <a:rPr lang="en-US" smtClean="0"/>
              <a:t>4/24/2014</a:t>
            </a:fld>
            <a:endParaRPr lang="en-US"/>
          </a:p>
        </p:txBody>
      </p:sp>
      <p:sp>
        <p:nvSpPr>
          <p:cNvPr id="6" name="Footer Placeholder 5"/>
          <p:cNvSpPr>
            <a:spLocks noGrp="1"/>
          </p:cNvSpPr>
          <p:nvPr>
            <p:ph type="ftr" sz="quarter" idx="11"/>
          </p:nvPr>
        </p:nvSpPr>
        <p:spPr/>
        <p:txBody>
          <a:bodyPr/>
          <a:lstStyle/>
          <a:p>
            <a:r>
              <a:rPr lang="en-US" smtClean="0"/>
              <a:t>52nd IEEE Conference on Decision and Control December 10-13, 2013, Florence, Italy</a:t>
            </a:r>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953B3CE-68E5-9643-B9C4-732A4504A7A0}" type="datetime1">
              <a:rPr lang="en-US" smtClean="0"/>
              <a:t>4/24/2014</a:t>
            </a:fld>
            <a:endParaRPr lang="en-US"/>
          </a:p>
        </p:txBody>
      </p:sp>
      <p:sp>
        <p:nvSpPr>
          <p:cNvPr id="9" name="Slide Number Placeholder 8"/>
          <p:cNvSpPr>
            <a:spLocks noGrp="1"/>
          </p:cNvSpPr>
          <p:nvPr>
            <p:ph type="sldNum" sz="quarter" idx="11"/>
          </p:nvPr>
        </p:nvSpPr>
        <p:spPr/>
        <p:txBody>
          <a:bodyPr/>
          <a:lstStyle/>
          <a:p>
            <a:fld id="{8A95250C-7F33-BF4A-9E18-61D647B61A65}" type="slidenum">
              <a:rPr lang="en-US" smtClean="0"/>
              <a:t>‹#›</a:t>
            </a:fld>
            <a:endParaRPr lang="en-US"/>
          </a:p>
        </p:txBody>
      </p:sp>
      <p:sp>
        <p:nvSpPr>
          <p:cNvPr id="10" name="Footer Placeholder 9"/>
          <p:cNvSpPr>
            <a:spLocks noGrp="1"/>
          </p:cNvSpPr>
          <p:nvPr>
            <p:ph type="ftr" sz="quarter" idx="12"/>
          </p:nvPr>
        </p:nvSpPr>
        <p:spPr/>
        <p:txBody>
          <a:bodyPr/>
          <a:lstStyle/>
          <a:p>
            <a:r>
              <a:rPr lang="en-US" smtClean="0"/>
              <a:t>52nd IEEE Conference on Decision and Control December 10-13, 2013, Florence, Italy</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A95250C-7F33-BF4A-9E18-61D647B61A65}" type="slidenum">
              <a:rPr lang="en-US" smtClean="0"/>
              <a:t>‹#›</a:t>
            </a:fld>
            <a:endParaRPr lang="en-US"/>
          </a:p>
        </p:txBody>
      </p:sp>
      <p:sp>
        <p:nvSpPr>
          <p:cNvPr id="5" name="Footer Placeholder 4"/>
          <p:cNvSpPr>
            <a:spLocks noGrp="1"/>
          </p:cNvSpPr>
          <p:nvPr>
            <p:ph type="ftr" sz="quarter" idx="3"/>
          </p:nvPr>
        </p:nvSpPr>
        <p:spPr>
          <a:xfrm rot="16200000">
            <a:off x="7364406" y="3826256"/>
            <a:ext cx="2812290" cy="365760"/>
          </a:xfrm>
          <a:prstGeom prst="rect">
            <a:avLst/>
          </a:prstGeom>
        </p:spPr>
        <p:txBody>
          <a:bodyPr vert="horz" lIns="91440" tIns="45720" rIns="91440" bIns="45720" rtlCol="0" anchor="ctr"/>
          <a:lstStyle>
            <a:lvl1pPr marL="0" marR="0" indent="0" algn="r" defTabSz="457200" rtl="0" eaLnBrk="1" fontAlgn="auto" latinLnBrk="0" hangingPunct="1">
              <a:lnSpc>
                <a:spcPct val="100000"/>
              </a:lnSpc>
              <a:spcBef>
                <a:spcPts val="0"/>
              </a:spcBef>
              <a:spcAft>
                <a:spcPts val="0"/>
              </a:spcAft>
              <a:buClrTx/>
              <a:buSzTx/>
              <a:buFontTx/>
              <a:buNone/>
              <a:tabLst/>
              <a:defRPr lang="en-US" sz="1050" b="1" smtClean="0">
                <a:solidFill>
                  <a:srgbClr val="CCDDEA"/>
                </a:solidFill>
              </a:defRPr>
            </a:lvl1pPr>
          </a:lstStyle>
          <a:p>
            <a:r>
              <a:rPr lang="en-US" smtClean="0"/>
              <a:t>52nd IEEE Conference on Decision and Control December 10-13, 2013, Florence, Italy</a:t>
            </a:r>
            <a:endParaRPr lang="en-US" dirty="0"/>
          </a:p>
        </p:txBody>
      </p:sp>
      <p:sp>
        <p:nvSpPr>
          <p:cNvPr id="4" name="Date Placeholder 3"/>
          <p:cNvSpPr>
            <a:spLocks noGrp="1"/>
          </p:cNvSpPr>
          <p:nvPr>
            <p:ph type="dt" sz="half" idx="2"/>
          </p:nvPr>
        </p:nvSpPr>
        <p:spPr>
          <a:xfrm rot="16200000">
            <a:off x="7980022" y="1541557"/>
            <a:ext cx="1581058" cy="365760"/>
          </a:xfrm>
          <a:prstGeom prst="rect">
            <a:avLst/>
          </a:prstGeom>
        </p:spPr>
        <p:txBody>
          <a:bodyPr vert="horz" lIns="91440" tIns="45720" rIns="91440" bIns="45720" rtlCol="0" anchor="ctr"/>
          <a:lstStyle>
            <a:lvl1pPr algn="l">
              <a:defRPr sz="1200">
                <a:solidFill>
                  <a:schemeClr val="bg2"/>
                </a:solidFill>
              </a:defRPr>
            </a:lvl1pPr>
          </a:lstStyle>
          <a:p>
            <a:fld id="{E70D69E3-1D2C-4741-A55A-3EC6CE1265FB}" type="datetime1">
              <a:rPr lang="en-US" smtClean="0"/>
              <a:t>4/24/2014</a:t>
            </a:fld>
            <a:endParaRPr lang="en-US"/>
          </a:p>
        </p:txBody>
      </p:sp>
      <p:pic>
        <p:nvPicPr>
          <p:cNvPr id="9" name="Picture 8"/>
          <p:cNvPicPr>
            <a:picLocks noChangeAspect="1"/>
          </p:cNvPicPr>
          <p:nvPr userDrawn="1"/>
        </p:nvPicPr>
        <p:blipFill>
          <a:blip r:embed="rId13"/>
          <a:stretch>
            <a:fillRect/>
          </a:stretch>
        </p:blipFill>
        <p:spPr>
          <a:xfrm>
            <a:off x="133500" y="6469593"/>
            <a:ext cx="2263230" cy="292162"/>
          </a:xfrm>
          <a:prstGeom prst="rect">
            <a:avLst/>
          </a:prstGeom>
        </p:spPr>
      </p:pic>
      <p:pic>
        <p:nvPicPr>
          <p:cNvPr id="10" name="Picture 9"/>
          <p:cNvPicPr>
            <a:picLocks noChangeAspect="1"/>
          </p:cNvPicPr>
          <p:nvPr userDrawn="1"/>
        </p:nvPicPr>
        <p:blipFill>
          <a:blip r:embed="rId14">
            <a:extLst>
              <a:ext uri="{BEBA8EAE-BF5A-486C-A8C5-ECC9F3942E4B}">
                <a14:imgProps xmlns:a14="http://schemas.microsoft.com/office/drawing/2010/main">
                  <a14:imgLayer r:embed="rId15">
                    <a14:imgEffect>
                      <a14:sharpenSoften amount="50000"/>
                    </a14:imgEffect>
                    <a14:imgEffect>
                      <a14:colorTemperature colorTemp="11200"/>
                    </a14:imgEffect>
                    <a14:imgEffect>
                      <a14:brightnessContrast bright="20000" contrast="20000"/>
                    </a14:imgEffect>
                  </a14:imgLayer>
                </a14:imgProps>
              </a:ext>
            </a:extLst>
          </a:blip>
          <a:stretch>
            <a:fillRect/>
          </a:stretch>
        </p:blipFill>
        <p:spPr>
          <a:xfrm>
            <a:off x="8538362" y="240725"/>
            <a:ext cx="542066" cy="551922"/>
          </a:xfrm>
          <a:prstGeom prst="rect">
            <a:avLst/>
          </a:prstGeom>
        </p:spPr>
      </p:pic>
    </p:spTree>
  </p:cSld>
  <p:clrMap bg1="lt1" tx1="dk1" bg2="lt2" tx2="dk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Lst>
  <p:hf hdr="0" ftr="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3804"/>
            <a:ext cx="7543800" cy="3591075"/>
          </a:xfrm>
        </p:spPr>
        <p:txBody>
          <a:bodyPr/>
          <a:lstStyle/>
          <a:p>
            <a:r>
              <a:rPr lang="tr-TR" sz="3600" dirty="0" smtClean="0"/>
              <a:t/>
            </a:r>
            <a:br>
              <a:rPr lang="tr-TR" sz="3600" dirty="0" smtClean="0"/>
            </a:br>
            <a:r>
              <a:rPr lang="tr-TR" sz="3600" dirty="0" smtClean="0"/>
              <a:t/>
            </a:r>
            <a:br>
              <a:rPr lang="tr-TR" sz="3600" dirty="0" smtClean="0"/>
            </a:br>
            <a:r>
              <a:rPr lang="tr-TR" sz="3600" dirty="0" smtClean="0"/>
              <a:t/>
            </a:r>
            <a:br>
              <a:rPr lang="tr-TR" sz="3600" dirty="0" smtClean="0"/>
            </a:br>
            <a:r>
              <a:rPr lang="tr-TR" sz="4800" dirty="0" smtClean="0"/>
              <a:t>ENERGY POLICY OF TURKEY</a:t>
            </a:r>
            <a:r>
              <a:rPr lang="tr-TR" sz="3600" dirty="0" smtClean="0"/>
              <a:t/>
            </a:r>
            <a:br>
              <a:rPr lang="tr-TR" sz="3600" dirty="0" smtClean="0"/>
            </a:br>
            <a:r>
              <a:rPr lang="tr-TR" sz="3600" dirty="0" smtClean="0"/>
              <a:t/>
            </a:r>
            <a:br>
              <a:rPr lang="tr-TR" sz="3600" dirty="0" smtClean="0"/>
            </a:br>
            <a:r>
              <a:rPr lang="tr-TR" sz="3600" dirty="0" smtClean="0"/>
              <a:t/>
            </a:r>
            <a:br>
              <a:rPr lang="tr-TR" sz="3600" dirty="0" smtClean="0"/>
            </a:br>
            <a:endParaRPr lang="en-US" sz="3600" dirty="0"/>
          </a:p>
        </p:txBody>
      </p:sp>
      <p:sp>
        <p:nvSpPr>
          <p:cNvPr id="4" name="Slide Number Placeholder 3"/>
          <p:cNvSpPr>
            <a:spLocks noGrp="1"/>
          </p:cNvSpPr>
          <p:nvPr>
            <p:ph type="sldNum" sz="quarter" idx="12"/>
          </p:nvPr>
        </p:nvSpPr>
        <p:spPr/>
        <p:txBody>
          <a:bodyPr/>
          <a:lstStyle/>
          <a:p>
            <a:fld id="{2754ED01-E2A0-4C1E-8E21-014B99041579}" type="slidenum">
              <a:rPr lang="en-US" smtClean="0"/>
              <a:pPr/>
              <a:t>1</a:t>
            </a:fld>
            <a:endParaRPr lang="en-US"/>
          </a:p>
        </p:txBody>
      </p:sp>
      <p:sp>
        <p:nvSpPr>
          <p:cNvPr id="5" name="Date Placeholder 4"/>
          <p:cNvSpPr>
            <a:spLocks noGrp="1"/>
          </p:cNvSpPr>
          <p:nvPr>
            <p:ph type="dt" sz="half" idx="10"/>
          </p:nvPr>
        </p:nvSpPr>
        <p:spPr>
          <a:xfrm rot="16200000">
            <a:off x="7980022" y="2741707"/>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10562916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Renewable Energy Policy</a:t>
            </a:r>
          </a:p>
        </p:txBody>
      </p:sp>
      <p:sp>
        <p:nvSpPr>
          <p:cNvPr id="3" name="Content Placeholder 2"/>
          <p:cNvSpPr>
            <a:spLocks noGrp="1"/>
          </p:cNvSpPr>
          <p:nvPr>
            <p:ph idx="1"/>
          </p:nvPr>
        </p:nvSpPr>
        <p:spPr>
          <a:xfrm>
            <a:off x="457200" y="1600200"/>
            <a:ext cx="7620000" cy="4800600"/>
          </a:xfrm>
        </p:spPr>
        <p:txBody>
          <a:bodyPr>
            <a:normAutofit/>
          </a:bodyPr>
          <a:lstStyle/>
          <a:p>
            <a:pPr marL="114300" indent="0" algn="just">
              <a:spcBef>
                <a:spcPts val="0"/>
              </a:spcBef>
              <a:buNone/>
            </a:pPr>
            <a:r>
              <a:rPr lang="tr-TR" sz="2000" dirty="0" err="1" smtClean="0"/>
              <a:t>By</a:t>
            </a:r>
            <a:r>
              <a:rPr lang="tr-TR" sz="2000" dirty="0" smtClean="0"/>
              <a:t> 2023, </a:t>
            </a:r>
            <a:r>
              <a:rPr lang="tr-TR" sz="2000" dirty="0" err="1" smtClean="0"/>
              <a:t>Turkish</a:t>
            </a:r>
            <a:r>
              <a:rPr lang="tr-TR" sz="2000" dirty="0" smtClean="0"/>
              <a:t> </a:t>
            </a:r>
            <a:r>
              <a:rPr lang="tr-TR" sz="2000" dirty="0" err="1" smtClean="0"/>
              <a:t>Government</a:t>
            </a:r>
            <a:r>
              <a:rPr lang="tr-TR" sz="2000" dirty="0" smtClean="0"/>
              <a:t> </a:t>
            </a:r>
            <a:r>
              <a:rPr lang="tr-TR" sz="2000" dirty="0" err="1" smtClean="0"/>
              <a:t>plans</a:t>
            </a:r>
            <a:r>
              <a:rPr lang="tr-TR" sz="2000" dirty="0" smtClean="0"/>
              <a:t> </a:t>
            </a:r>
            <a:r>
              <a:rPr lang="tr-TR" sz="2000" dirty="0" err="1" smtClean="0"/>
              <a:t>to</a:t>
            </a:r>
            <a:r>
              <a:rPr lang="tr-TR" sz="2000" dirty="0" smtClean="0"/>
              <a:t> </a:t>
            </a:r>
            <a:r>
              <a:rPr lang="tr-TR" sz="2000" dirty="0" err="1" smtClean="0"/>
              <a:t>increase</a:t>
            </a:r>
            <a:r>
              <a:rPr lang="tr-TR" sz="2000" dirty="0" smtClean="0"/>
              <a:t> t</a:t>
            </a:r>
            <a:r>
              <a:rPr lang="en-US" sz="2000" dirty="0" smtClean="0"/>
              <a:t>he </a:t>
            </a:r>
            <a:r>
              <a:rPr lang="en-US" sz="2000" dirty="0"/>
              <a:t>share of renewable resources in electricity generation to be at least 30</a:t>
            </a:r>
            <a:r>
              <a:rPr lang="en-US" sz="2000" dirty="0" smtClean="0"/>
              <a:t>%</a:t>
            </a:r>
            <a:r>
              <a:rPr lang="tr-TR" sz="2000" dirty="0" smtClean="0"/>
              <a:t>. </a:t>
            </a:r>
            <a:endParaRPr lang="tr-TR" sz="2000" dirty="0"/>
          </a:p>
          <a:p>
            <a:pPr marL="114300" indent="0" algn="just">
              <a:spcBef>
                <a:spcPts val="0"/>
              </a:spcBef>
              <a:buNone/>
            </a:pPr>
            <a:endParaRPr lang="tr-TR" sz="2000" dirty="0" smtClean="0"/>
          </a:p>
          <a:p>
            <a:pPr marL="114300" indent="0" algn="just">
              <a:spcBef>
                <a:spcPts val="0"/>
              </a:spcBef>
              <a:buNone/>
            </a:pPr>
            <a:r>
              <a:rPr lang="tr-TR" sz="2000" dirty="0" err="1" smtClean="0"/>
              <a:t>Vision</a:t>
            </a:r>
            <a:r>
              <a:rPr lang="tr-TR" sz="2000" dirty="0" smtClean="0"/>
              <a:t> 2023 </a:t>
            </a:r>
            <a:r>
              <a:rPr lang="tr-TR" sz="2000" dirty="0" err="1" smtClean="0"/>
              <a:t>Programme</a:t>
            </a:r>
            <a:r>
              <a:rPr lang="tr-TR" sz="2000" dirty="0" smtClean="0"/>
              <a:t>:</a:t>
            </a:r>
            <a:endParaRPr lang="tr-TR" sz="2000" dirty="0"/>
          </a:p>
          <a:p>
            <a:pPr marL="114300" indent="0" algn="just">
              <a:spcBef>
                <a:spcPts val="0"/>
              </a:spcBef>
              <a:buNone/>
            </a:pPr>
            <a:endParaRPr lang="tr-TR" sz="2000" dirty="0" smtClean="0"/>
          </a:p>
          <a:p>
            <a:pPr algn="just">
              <a:spcBef>
                <a:spcPts val="0"/>
              </a:spcBef>
              <a:buFont typeface="Wingdings" panose="05000000000000000000" pitchFamily="2" charset="2"/>
              <a:buChar char="§"/>
            </a:pPr>
            <a:r>
              <a:rPr lang="tr-TR" sz="2000" dirty="0" smtClean="0"/>
              <a:t>I</a:t>
            </a:r>
            <a:r>
              <a:rPr lang="en-US" sz="2000" dirty="0" err="1" smtClean="0"/>
              <a:t>ncrease</a:t>
            </a:r>
            <a:r>
              <a:rPr lang="en-US" sz="2000" dirty="0" smtClean="0"/>
              <a:t> </a:t>
            </a:r>
            <a:r>
              <a:rPr lang="en-US" sz="2000" dirty="0"/>
              <a:t>wind power capacity to </a:t>
            </a:r>
            <a:r>
              <a:rPr lang="en-US" sz="2000" dirty="0" smtClean="0"/>
              <a:t>20000MW</a:t>
            </a:r>
            <a:endParaRPr lang="tr-TR" sz="2000" dirty="0" smtClean="0"/>
          </a:p>
          <a:p>
            <a:pPr algn="just">
              <a:spcBef>
                <a:spcPts val="0"/>
              </a:spcBef>
              <a:buFont typeface="Wingdings" panose="05000000000000000000" pitchFamily="2" charset="2"/>
              <a:buChar char="§"/>
            </a:pPr>
            <a:r>
              <a:rPr lang="tr-TR" sz="2000" dirty="0" smtClean="0"/>
              <a:t>G</a:t>
            </a:r>
            <a:r>
              <a:rPr lang="en-US" sz="2000" dirty="0" err="1" smtClean="0"/>
              <a:t>eothermal</a:t>
            </a:r>
            <a:r>
              <a:rPr lang="en-US" sz="2000" dirty="0" smtClean="0"/>
              <a:t> </a:t>
            </a:r>
            <a:r>
              <a:rPr lang="en-US" sz="2000" dirty="0"/>
              <a:t>and solar power capacities to </a:t>
            </a:r>
            <a:r>
              <a:rPr lang="en-US" sz="2000" dirty="0" smtClean="0"/>
              <a:t>600MW</a:t>
            </a:r>
            <a:endParaRPr lang="tr-TR" sz="2000" dirty="0" smtClean="0"/>
          </a:p>
          <a:p>
            <a:pPr algn="just">
              <a:spcBef>
                <a:spcPts val="0"/>
              </a:spcBef>
              <a:buFont typeface="Wingdings" panose="05000000000000000000" pitchFamily="2" charset="2"/>
              <a:buChar char="§"/>
            </a:pPr>
            <a:r>
              <a:rPr lang="tr-TR" sz="2000" dirty="0" smtClean="0"/>
              <a:t>U</a:t>
            </a:r>
            <a:r>
              <a:rPr lang="en-US" sz="2000" dirty="0" smtClean="0"/>
              <a:t>se </a:t>
            </a:r>
            <a:r>
              <a:rPr lang="en-US" sz="2000" dirty="0"/>
              <a:t>100% of hydroelectric </a:t>
            </a:r>
            <a:r>
              <a:rPr lang="en-US" sz="2000" dirty="0" smtClean="0"/>
              <a:t>potential</a:t>
            </a:r>
            <a:endParaRPr lang="tr-TR" sz="2000" dirty="0" smtClean="0"/>
          </a:p>
          <a:p>
            <a:pPr algn="just">
              <a:spcBef>
                <a:spcPts val="0"/>
              </a:spcBef>
              <a:buFont typeface="Wingdings" panose="05000000000000000000" pitchFamily="2" charset="2"/>
              <a:buChar char="§"/>
            </a:pPr>
            <a:r>
              <a:rPr lang="tr-TR" sz="2000" dirty="0" smtClean="0"/>
              <a:t>Start </a:t>
            </a:r>
            <a:r>
              <a:rPr lang="tr-TR" sz="2000" dirty="0" err="1" smtClean="0"/>
              <a:t>three</a:t>
            </a:r>
            <a:r>
              <a:rPr lang="tr-TR" sz="2000" dirty="0" smtClean="0"/>
              <a:t> </a:t>
            </a:r>
            <a:r>
              <a:rPr lang="tr-TR" sz="2000" dirty="0" err="1" smtClean="0"/>
              <a:t>nuclear</a:t>
            </a:r>
            <a:r>
              <a:rPr lang="tr-TR" sz="2000" dirty="0" smtClean="0"/>
              <a:t> </a:t>
            </a:r>
            <a:r>
              <a:rPr lang="tr-TR" sz="2000" dirty="0" err="1" smtClean="0"/>
              <a:t>power</a:t>
            </a:r>
            <a:r>
              <a:rPr lang="tr-TR" sz="2000" dirty="0" smtClean="0"/>
              <a:t> </a:t>
            </a:r>
            <a:r>
              <a:rPr lang="tr-TR" sz="2000" dirty="0" err="1" smtClean="0"/>
              <a:t>plants</a:t>
            </a:r>
            <a:endParaRPr lang="tr-TR" sz="2000" dirty="0" smtClean="0"/>
          </a:p>
          <a:p>
            <a:pPr algn="just">
              <a:spcBef>
                <a:spcPts val="0"/>
              </a:spcBef>
              <a:buFont typeface="Wingdings" panose="05000000000000000000" pitchFamily="2" charset="2"/>
              <a:buChar char="§"/>
            </a:pPr>
            <a:r>
              <a:rPr lang="tr-TR" sz="2000" dirty="0" smtClean="0"/>
              <a:t>Smart </a:t>
            </a:r>
            <a:r>
              <a:rPr lang="tr-TR" sz="2000" dirty="0" err="1" smtClean="0"/>
              <a:t>grid</a:t>
            </a:r>
            <a:r>
              <a:rPr lang="tr-TR" sz="2000" dirty="0" smtClean="0"/>
              <a:t> </a:t>
            </a:r>
            <a:r>
              <a:rPr lang="tr-TR" sz="2000" dirty="0" err="1" smtClean="0"/>
              <a:t>integration</a:t>
            </a:r>
            <a:endParaRPr lang="tr-TR" sz="2000" dirty="0" smtClean="0"/>
          </a:p>
          <a:p>
            <a:pPr algn="just">
              <a:spcBef>
                <a:spcPts val="0"/>
              </a:spcBef>
              <a:buFont typeface="Wingdings" panose="05000000000000000000" pitchFamily="2" charset="2"/>
              <a:buChar char="§"/>
            </a:pPr>
            <a:r>
              <a:rPr lang="tr-TR" sz="2000" dirty="0" smtClean="0"/>
              <a:t>I</a:t>
            </a:r>
            <a:r>
              <a:rPr lang="en-US" sz="2000" dirty="0" err="1" smtClean="0"/>
              <a:t>ncrease</a:t>
            </a:r>
            <a:r>
              <a:rPr lang="en-US" sz="2000" dirty="0" smtClean="0"/>
              <a:t> </a:t>
            </a:r>
            <a:r>
              <a:rPr lang="en-US" sz="2000" dirty="0"/>
              <a:t>total funding (public and private) for all R&amp;D to 2% of </a:t>
            </a:r>
            <a:r>
              <a:rPr lang="en-US" sz="2000" dirty="0" smtClean="0"/>
              <a:t>GDP</a:t>
            </a:r>
            <a:endParaRPr lang="tr-TR"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10</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21662769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Renewable Energy Policy</a:t>
            </a:r>
          </a:p>
        </p:txBody>
      </p:sp>
      <p:sp>
        <p:nvSpPr>
          <p:cNvPr id="3" name="Content Placeholder 2"/>
          <p:cNvSpPr>
            <a:spLocks noGrp="1"/>
          </p:cNvSpPr>
          <p:nvPr>
            <p:ph idx="1"/>
          </p:nvPr>
        </p:nvSpPr>
        <p:spPr>
          <a:xfrm>
            <a:off x="457200" y="1600200"/>
            <a:ext cx="7620000" cy="4800600"/>
          </a:xfrm>
        </p:spPr>
        <p:txBody>
          <a:bodyPr>
            <a:normAutofit/>
          </a:bodyPr>
          <a:lstStyle/>
          <a:p>
            <a:pPr marL="114300" indent="0" algn="just">
              <a:spcBef>
                <a:spcPts val="0"/>
              </a:spcBef>
              <a:buNone/>
            </a:pPr>
            <a:r>
              <a:rPr lang="en-US" sz="2000" dirty="0"/>
              <a:t>In order to promote renewable energy generation, Turkish government has passed “renewable energy laws” in 2005. Following incentives are introduced to support prospective renewable energy producer</a:t>
            </a:r>
            <a:r>
              <a:rPr lang="en-US" sz="2000" dirty="0" smtClean="0"/>
              <a:t>:</a:t>
            </a:r>
            <a:endParaRPr lang="tr-TR" sz="2000" dirty="0" smtClean="0"/>
          </a:p>
          <a:p>
            <a:pPr algn="just">
              <a:spcBef>
                <a:spcPts val="0"/>
              </a:spcBef>
              <a:buFont typeface="Wingdings" panose="05000000000000000000" pitchFamily="2" charset="2"/>
              <a:buChar char="§"/>
            </a:pPr>
            <a:endParaRPr lang="tr-TR" sz="2000" dirty="0"/>
          </a:p>
          <a:p>
            <a:pPr>
              <a:buFont typeface="Wingdings" panose="05000000000000000000" pitchFamily="2" charset="2"/>
              <a:buChar char="§"/>
            </a:pPr>
            <a:r>
              <a:rPr lang="en-US" sz="2000" dirty="0"/>
              <a:t>Feed-in Tariffs </a:t>
            </a:r>
          </a:p>
          <a:p>
            <a:pPr>
              <a:buFont typeface="Wingdings" panose="05000000000000000000" pitchFamily="2" charset="2"/>
              <a:buChar char="§"/>
            </a:pPr>
            <a:r>
              <a:rPr lang="en-US" sz="2000" dirty="0"/>
              <a:t>Purchase Guarantee </a:t>
            </a:r>
          </a:p>
          <a:p>
            <a:pPr>
              <a:buFont typeface="Wingdings" panose="05000000000000000000" pitchFamily="2" charset="2"/>
              <a:buChar char="§"/>
            </a:pPr>
            <a:r>
              <a:rPr lang="en-US" sz="2000" dirty="0"/>
              <a:t>Connection Priority to the Grid </a:t>
            </a:r>
          </a:p>
          <a:p>
            <a:pPr>
              <a:buFont typeface="Wingdings" panose="05000000000000000000" pitchFamily="2" charset="2"/>
              <a:buChar char="§"/>
            </a:pPr>
            <a:r>
              <a:rPr lang="en-US" sz="2000" dirty="0"/>
              <a:t>Reduced License Fees </a:t>
            </a:r>
          </a:p>
          <a:p>
            <a:pPr>
              <a:buFont typeface="Wingdings" panose="05000000000000000000" pitchFamily="2" charset="2"/>
              <a:buChar char="§"/>
            </a:pPr>
            <a:r>
              <a:rPr lang="tr-TR" sz="2000" dirty="0" smtClean="0"/>
              <a:t>License </a:t>
            </a:r>
            <a:r>
              <a:rPr lang="tr-TR" sz="2000" dirty="0" err="1" smtClean="0"/>
              <a:t>exemption</a:t>
            </a:r>
            <a:r>
              <a:rPr lang="tr-TR" sz="2000" dirty="0" smtClean="0"/>
              <a:t> </a:t>
            </a:r>
            <a:r>
              <a:rPr lang="tr-TR" sz="2000" dirty="0" err="1" smtClean="0"/>
              <a:t>from</a:t>
            </a:r>
            <a:r>
              <a:rPr lang="tr-TR" sz="2000" dirty="0" smtClean="0"/>
              <a:t> </a:t>
            </a:r>
            <a:r>
              <a:rPr lang="en-US" sz="2000" dirty="0" smtClean="0"/>
              <a:t>renewable </a:t>
            </a:r>
            <a:r>
              <a:rPr lang="en-US" sz="2000" dirty="0"/>
              <a:t>energy plants with less than 1MW capacity. </a:t>
            </a:r>
          </a:p>
          <a:p>
            <a:pPr marL="114300" indent="0" algn="just">
              <a:spcBef>
                <a:spcPts val="0"/>
              </a:spcBef>
              <a:buNone/>
            </a:pPr>
            <a:endParaRPr lang="tr-TR"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11</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42543020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Renewable Energy Policy</a:t>
            </a:r>
          </a:p>
        </p:txBody>
      </p:sp>
      <p:sp>
        <p:nvSpPr>
          <p:cNvPr id="3" name="Content Placeholder 2"/>
          <p:cNvSpPr>
            <a:spLocks noGrp="1"/>
          </p:cNvSpPr>
          <p:nvPr>
            <p:ph idx="1"/>
          </p:nvPr>
        </p:nvSpPr>
        <p:spPr>
          <a:xfrm>
            <a:off x="457200" y="1600200"/>
            <a:ext cx="7620000" cy="4800600"/>
          </a:xfrm>
        </p:spPr>
        <p:txBody>
          <a:bodyPr>
            <a:normAutofit/>
          </a:bodyPr>
          <a:lstStyle/>
          <a:p>
            <a:pPr marL="114300" indent="0" algn="just">
              <a:spcBef>
                <a:spcPts val="0"/>
              </a:spcBef>
              <a:buNone/>
            </a:pPr>
            <a:r>
              <a:rPr lang="tr-TR" sz="2000" dirty="0" err="1" smtClean="0"/>
              <a:t>Prices</a:t>
            </a:r>
            <a:r>
              <a:rPr lang="tr-TR" sz="2000" dirty="0" smtClean="0"/>
              <a:t> </a:t>
            </a:r>
            <a:r>
              <a:rPr lang="tr-TR" sz="2000" dirty="0" err="1" smtClean="0"/>
              <a:t>for</a:t>
            </a:r>
            <a:r>
              <a:rPr lang="tr-TR" sz="2000" dirty="0" smtClean="0"/>
              <a:t> </a:t>
            </a:r>
            <a:r>
              <a:rPr lang="tr-TR" sz="2000" dirty="0" err="1" smtClean="0"/>
              <a:t>Renewable</a:t>
            </a:r>
            <a:r>
              <a:rPr lang="tr-TR" sz="2000" dirty="0" smtClean="0"/>
              <a:t> </a:t>
            </a:r>
            <a:r>
              <a:rPr lang="tr-TR" sz="2000" dirty="0" err="1" smtClean="0"/>
              <a:t>Energy</a:t>
            </a:r>
            <a:r>
              <a:rPr lang="tr-TR" sz="2000" dirty="0" smtClean="0"/>
              <a:t> </a:t>
            </a:r>
            <a:r>
              <a:rPr lang="tr-TR" sz="2000" dirty="0" err="1" smtClean="0"/>
              <a:t>Production</a:t>
            </a:r>
            <a:r>
              <a:rPr lang="tr-TR" sz="2000" dirty="0" smtClean="0"/>
              <a:t>:</a:t>
            </a:r>
            <a:endParaRPr lang="tr-TR"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12</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graphicFrame>
        <p:nvGraphicFramePr>
          <p:cNvPr id="7" name="İçerik Yer Tutucusu 3"/>
          <p:cNvGraphicFramePr>
            <a:graphicFrameLocks/>
          </p:cNvGraphicFramePr>
          <p:nvPr>
            <p:extLst>
              <p:ext uri="{D42A27DB-BD31-4B8C-83A1-F6EECF244321}">
                <p14:modId xmlns:p14="http://schemas.microsoft.com/office/powerpoint/2010/main" val="2721676495"/>
              </p:ext>
            </p:extLst>
          </p:nvPr>
        </p:nvGraphicFramePr>
        <p:xfrm>
          <a:off x="657225" y="2447925"/>
          <a:ext cx="7620000" cy="2768600"/>
        </p:xfrm>
        <a:graphic>
          <a:graphicData uri="http://schemas.openxmlformats.org/drawingml/2006/table">
            <a:tbl>
              <a:tblPr firstRow="1" bandRow="1">
                <a:tableStyleId>{69CF1AB2-1976-4502-BF36-3FF5EA218861}</a:tableStyleId>
              </a:tblPr>
              <a:tblGrid>
                <a:gridCol w="2540000"/>
                <a:gridCol w="2540000"/>
                <a:gridCol w="2540000"/>
              </a:tblGrid>
              <a:tr h="704850">
                <a:tc>
                  <a:txBody>
                    <a:bodyPr/>
                    <a:lstStyle/>
                    <a:p>
                      <a:r>
                        <a:rPr lang="en-US" sz="1800" u="none" strike="noStrike" kern="1200" baseline="0" dirty="0" smtClean="0">
                          <a:solidFill>
                            <a:schemeClr val="tx2"/>
                          </a:solidFill>
                        </a:rPr>
                        <a:t>Facility Type Based</a:t>
                      </a:r>
                    </a:p>
                    <a:p>
                      <a:r>
                        <a:rPr lang="en-US" sz="1800" u="none" strike="noStrike" kern="1200" baseline="0" dirty="0" smtClean="0">
                          <a:solidFill>
                            <a:schemeClr val="tx2"/>
                          </a:solidFill>
                        </a:rPr>
                        <a:t>on RE Sources</a:t>
                      </a:r>
                      <a:endParaRPr lang="en-US" b="1" dirty="0">
                        <a:solidFill>
                          <a:schemeClr val="tx2"/>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solidFill>
                  </a:tcPr>
                </a:tc>
                <a:tc>
                  <a:txBody>
                    <a:bodyPr/>
                    <a:lstStyle/>
                    <a:p>
                      <a:r>
                        <a:rPr lang="en-US" sz="1800" u="none" strike="noStrike" kern="1200" baseline="0" dirty="0" smtClean="0">
                          <a:solidFill>
                            <a:schemeClr val="tx2"/>
                          </a:solidFill>
                        </a:rPr>
                        <a:t>Prices to be applied</a:t>
                      </a:r>
                    </a:p>
                    <a:p>
                      <a:r>
                        <a:rPr lang="en-US" sz="1800" u="none" strike="noStrike" kern="1200" baseline="0" dirty="0" smtClean="0">
                          <a:solidFill>
                            <a:schemeClr val="tx2"/>
                          </a:solidFill>
                        </a:rPr>
                        <a:t>(U</a:t>
                      </a:r>
                      <a:r>
                        <a:rPr lang="tr-TR" sz="1800" u="none" strike="noStrike" kern="1200" baseline="0" dirty="0" smtClean="0">
                          <a:solidFill>
                            <a:schemeClr val="tx2"/>
                          </a:solidFill>
                        </a:rPr>
                        <a:t>SD</a:t>
                      </a:r>
                      <a:r>
                        <a:rPr lang="en-US" sz="1800" u="none" strike="noStrike" kern="1200" baseline="0" dirty="0" smtClean="0">
                          <a:solidFill>
                            <a:schemeClr val="tx2"/>
                          </a:solidFill>
                        </a:rPr>
                        <a:t> cent/kWh)</a:t>
                      </a:r>
                      <a:endParaRPr lang="en-US" b="1" dirty="0">
                        <a:solidFill>
                          <a:schemeClr val="tx2"/>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solidFill>
                  </a:tcPr>
                </a:tc>
                <a:tc>
                  <a:txBody>
                    <a:bodyPr/>
                    <a:lstStyle/>
                    <a:p>
                      <a:r>
                        <a:rPr lang="en-US" sz="1800" u="none" strike="noStrike" kern="1200" baseline="0" dirty="0" smtClean="0">
                          <a:solidFill>
                            <a:schemeClr val="tx2"/>
                          </a:solidFill>
                        </a:rPr>
                        <a:t>Incentive for domestic</a:t>
                      </a:r>
                    </a:p>
                    <a:p>
                      <a:r>
                        <a:rPr lang="en-US" sz="1800" u="none" strike="noStrike" kern="1200" baseline="0" dirty="0" smtClean="0">
                          <a:solidFill>
                            <a:schemeClr val="tx2"/>
                          </a:solidFill>
                        </a:rPr>
                        <a:t>production</a:t>
                      </a:r>
                    </a:p>
                    <a:p>
                      <a:r>
                        <a:rPr lang="en-US" sz="1800" u="none" strike="noStrike" kern="1200" baseline="0" dirty="0" smtClean="0">
                          <a:solidFill>
                            <a:schemeClr val="tx2"/>
                          </a:solidFill>
                        </a:rPr>
                        <a:t>(</a:t>
                      </a:r>
                      <a:r>
                        <a:rPr lang="tr-TR" sz="1800" u="none" strike="noStrike" kern="1200" baseline="0" dirty="0" smtClean="0">
                          <a:solidFill>
                            <a:schemeClr val="tx2"/>
                          </a:solidFill>
                        </a:rPr>
                        <a:t>USD </a:t>
                      </a:r>
                      <a:r>
                        <a:rPr lang="en-US" sz="1800" u="none" strike="noStrike" kern="1200" baseline="0" dirty="0" smtClean="0">
                          <a:solidFill>
                            <a:schemeClr val="tx2"/>
                          </a:solidFill>
                        </a:rPr>
                        <a:t>cent/kWh)</a:t>
                      </a:r>
                      <a:endParaRPr lang="en-US" b="1" dirty="0">
                        <a:solidFill>
                          <a:schemeClr val="tx2"/>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solidFill>
                  </a:tcPr>
                </a:tc>
              </a:tr>
              <a:tr h="370840">
                <a:tc>
                  <a:txBody>
                    <a:bodyPr/>
                    <a:lstStyle/>
                    <a:p>
                      <a:r>
                        <a:rPr lang="en-US" sz="1800" u="none" strike="noStrike" kern="1200" baseline="0" dirty="0" smtClean="0">
                          <a:solidFill>
                            <a:schemeClr val="tx2"/>
                          </a:solidFill>
                        </a:rPr>
                        <a:t>Hydroelectric power</a:t>
                      </a:r>
                      <a:endParaRPr lang="en-US" dirty="0">
                        <a:solidFill>
                          <a:schemeClr val="tx2"/>
                        </a:solidFill>
                      </a:endParaRPr>
                    </a:p>
                  </a:txBody>
                  <a:tcPr>
                    <a:lnT w="12700" cap="flat" cmpd="sng" algn="ctr">
                      <a:solidFill>
                        <a:schemeClr val="tx2"/>
                      </a:solidFill>
                      <a:prstDash val="solid"/>
                      <a:round/>
                      <a:headEnd type="none" w="med" len="med"/>
                      <a:tailEnd type="none" w="med" len="med"/>
                    </a:lnT>
                    <a:noFill/>
                  </a:tcPr>
                </a:tc>
                <a:tc>
                  <a:txBody>
                    <a:bodyPr/>
                    <a:lstStyle/>
                    <a:p>
                      <a:pPr algn="ctr"/>
                      <a:r>
                        <a:rPr lang="en-US" sz="1800" u="none" strike="noStrike" kern="1200" baseline="0" dirty="0" smtClean="0">
                          <a:solidFill>
                            <a:schemeClr val="tx2"/>
                          </a:solidFill>
                        </a:rPr>
                        <a:t>7.3</a:t>
                      </a:r>
                      <a:endParaRPr lang="en-US" dirty="0">
                        <a:solidFill>
                          <a:schemeClr val="tx2"/>
                        </a:solidFill>
                      </a:endParaRPr>
                    </a:p>
                  </a:txBody>
                  <a:tcPr>
                    <a:lnT w="12700" cap="flat" cmpd="sng" algn="ctr">
                      <a:solidFill>
                        <a:schemeClr val="tx2"/>
                      </a:solidFill>
                      <a:prstDash val="solid"/>
                      <a:round/>
                      <a:headEnd type="none" w="med" len="med"/>
                      <a:tailEnd type="none" w="med" len="med"/>
                    </a:lnT>
                    <a:noFill/>
                  </a:tcPr>
                </a:tc>
                <a:tc>
                  <a:txBody>
                    <a:bodyPr/>
                    <a:lstStyle/>
                    <a:p>
                      <a:pPr algn="ctr"/>
                      <a:r>
                        <a:rPr lang="en-US" sz="1800" u="none" strike="noStrike" kern="1200" baseline="0" dirty="0" smtClean="0">
                          <a:solidFill>
                            <a:schemeClr val="tx2"/>
                          </a:solidFill>
                        </a:rPr>
                        <a:t>1.0 to 1.3</a:t>
                      </a:r>
                      <a:endParaRPr lang="en-US" dirty="0">
                        <a:solidFill>
                          <a:schemeClr val="tx2"/>
                        </a:solidFill>
                      </a:endParaRPr>
                    </a:p>
                  </a:txBody>
                  <a:tcPr>
                    <a:lnT w="12700" cap="flat" cmpd="sng" algn="ctr">
                      <a:solidFill>
                        <a:schemeClr val="tx2"/>
                      </a:solidFill>
                      <a:prstDash val="solid"/>
                      <a:round/>
                      <a:headEnd type="none" w="med" len="med"/>
                      <a:tailEnd type="none" w="med" len="med"/>
                    </a:lnT>
                    <a:noFill/>
                  </a:tcPr>
                </a:tc>
              </a:tr>
              <a:tr h="370840">
                <a:tc>
                  <a:txBody>
                    <a:bodyPr/>
                    <a:lstStyle/>
                    <a:p>
                      <a:r>
                        <a:rPr lang="en-US" sz="1800" u="none" strike="noStrike" kern="1200" baseline="0" dirty="0" smtClean="0">
                          <a:solidFill>
                            <a:schemeClr val="tx2"/>
                          </a:solidFill>
                        </a:rPr>
                        <a:t>Wind energy</a:t>
                      </a:r>
                      <a:endParaRPr lang="en-US" dirty="0">
                        <a:solidFill>
                          <a:schemeClr val="tx2"/>
                        </a:solidFill>
                      </a:endParaRPr>
                    </a:p>
                  </a:txBody>
                  <a:tcPr>
                    <a:noFill/>
                  </a:tcPr>
                </a:tc>
                <a:tc>
                  <a:txBody>
                    <a:bodyPr/>
                    <a:lstStyle/>
                    <a:p>
                      <a:pPr algn="ctr"/>
                      <a:r>
                        <a:rPr lang="en-US" sz="1800" u="none" strike="noStrike" kern="1200" baseline="0" dirty="0" smtClean="0">
                          <a:solidFill>
                            <a:schemeClr val="tx2"/>
                          </a:solidFill>
                        </a:rPr>
                        <a:t>7.3</a:t>
                      </a:r>
                      <a:endParaRPr lang="en-US" dirty="0">
                        <a:solidFill>
                          <a:schemeClr val="tx2"/>
                        </a:solidFill>
                      </a:endParaRPr>
                    </a:p>
                  </a:txBody>
                  <a:tcPr>
                    <a:noFill/>
                  </a:tcPr>
                </a:tc>
                <a:tc>
                  <a:txBody>
                    <a:bodyPr/>
                    <a:lstStyle/>
                    <a:p>
                      <a:pPr algn="ctr"/>
                      <a:r>
                        <a:rPr lang="en-US" sz="1800" u="none" strike="noStrike" kern="1200" baseline="0" dirty="0" smtClean="0">
                          <a:solidFill>
                            <a:schemeClr val="tx2"/>
                          </a:solidFill>
                        </a:rPr>
                        <a:t>0.6 to 1.3</a:t>
                      </a:r>
                      <a:endParaRPr lang="en-US" dirty="0">
                        <a:solidFill>
                          <a:schemeClr val="tx2"/>
                        </a:solidFill>
                      </a:endParaRPr>
                    </a:p>
                  </a:txBody>
                  <a:tcPr>
                    <a:noFill/>
                  </a:tcPr>
                </a:tc>
              </a:tr>
              <a:tr h="370840">
                <a:tc>
                  <a:txBody>
                    <a:bodyPr/>
                    <a:lstStyle/>
                    <a:p>
                      <a:r>
                        <a:rPr lang="en-US" sz="1800" u="none" strike="noStrike" kern="1200" baseline="0" dirty="0" smtClean="0">
                          <a:solidFill>
                            <a:schemeClr val="tx2"/>
                          </a:solidFill>
                        </a:rPr>
                        <a:t>Geothermal energy</a:t>
                      </a:r>
                      <a:endParaRPr lang="en-US" dirty="0">
                        <a:solidFill>
                          <a:schemeClr val="tx2"/>
                        </a:solidFill>
                      </a:endParaRPr>
                    </a:p>
                  </a:txBody>
                  <a:tcPr>
                    <a:noFill/>
                  </a:tcPr>
                </a:tc>
                <a:tc>
                  <a:txBody>
                    <a:bodyPr/>
                    <a:lstStyle/>
                    <a:p>
                      <a:pPr algn="ctr"/>
                      <a:r>
                        <a:rPr lang="en-US" sz="1800" u="none" strike="noStrike" kern="1200" baseline="0" dirty="0" smtClean="0">
                          <a:solidFill>
                            <a:schemeClr val="tx2"/>
                          </a:solidFill>
                        </a:rPr>
                        <a:t>10.5</a:t>
                      </a:r>
                      <a:endParaRPr lang="en-US" dirty="0">
                        <a:solidFill>
                          <a:schemeClr val="tx2"/>
                        </a:solidFill>
                      </a:endParaRPr>
                    </a:p>
                  </a:txBody>
                  <a:tcPr>
                    <a:noFill/>
                  </a:tcPr>
                </a:tc>
                <a:tc>
                  <a:txBody>
                    <a:bodyPr/>
                    <a:lstStyle/>
                    <a:p>
                      <a:pPr algn="ctr"/>
                      <a:r>
                        <a:rPr lang="en-US" sz="1800" u="none" strike="noStrike" kern="1200" baseline="0" dirty="0" smtClean="0">
                          <a:solidFill>
                            <a:schemeClr val="tx2"/>
                          </a:solidFill>
                        </a:rPr>
                        <a:t>0.7 to 1.3</a:t>
                      </a:r>
                      <a:endParaRPr lang="en-US" dirty="0">
                        <a:solidFill>
                          <a:schemeClr val="tx2"/>
                        </a:solidFill>
                      </a:endParaRPr>
                    </a:p>
                  </a:txBody>
                  <a:tcPr>
                    <a:noFill/>
                  </a:tcPr>
                </a:tc>
              </a:tr>
              <a:tr h="370840">
                <a:tc>
                  <a:txBody>
                    <a:bodyPr/>
                    <a:lstStyle/>
                    <a:p>
                      <a:r>
                        <a:rPr lang="en-US" sz="1800" u="none" strike="noStrike" kern="1200" baseline="0" dirty="0" smtClean="0">
                          <a:solidFill>
                            <a:schemeClr val="tx2"/>
                          </a:solidFill>
                        </a:rPr>
                        <a:t>Biomass production</a:t>
                      </a:r>
                      <a:endParaRPr lang="en-US" dirty="0">
                        <a:solidFill>
                          <a:schemeClr val="tx2"/>
                        </a:solidFill>
                      </a:endParaRPr>
                    </a:p>
                  </a:txBody>
                  <a:tcPr>
                    <a:noFill/>
                  </a:tcPr>
                </a:tc>
                <a:tc>
                  <a:txBody>
                    <a:bodyPr/>
                    <a:lstStyle/>
                    <a:p>
                      <a:pPr algn="ctr"/>
                      <a:r>
                        <a:rPr lang="en-US" sz="1800" u="none" strike="noStrike" kern="1200" baseline="0" dirty="0" smtClean="0">
                          <a:solidFill>
                            <a:schemeClr val="tx2"/>
                          </a:solidFill>
                        </a:rPr>
                        <a:t>13.3</a:t>
                      </a:r>
                      <a:endParaRPr lang="en-US" dirty="0">
                        <a:solidFill>
                          <a:schemeClr val="tx2"/>
                        </a:solidFill>
                      </a:endParaRPr>
                    </a:p>
                  </a:txBody>
                  <a:tcPr>
                    <a:noFill/>
                  </a:tcPr>
                </a:tc>
                <a:tc>
                  <a:txBody>
                    <a:bodyPr/>
                    <a:lstStyle/>
                    <a:p>
                      <a:pPr algn="ctr"/>
                      <a:r>
                        <a:rPr lang="en-US" sz="1800" u="none" strike="noStrike" kern="1200" baseline="0" dirty="0" smtClean="0">
                          <a:solidFill>
                            <a:schemeClr val="tx2"/>
                          </a:solidFill>
                        </a:rPr>
                        <a:t>0.4 to 2.0</a:t>
                      </a:r>
                      <a:endParaRPr lang="en-US" dirty="0">
                        <a:solidFill>
                          <a:schemeClr val="tx2"/>
                        </a:solidFill>
                      </a:endParaRPr>
                    </a:p>
                  </a:txBody>
                  <a:tcPr>
                    <a:noFill/>
                  </a:tcPr>
                </a:tc>
              </a:tr>
              <a:tr h="370840">
                <a:tc>
                  <a:txBody>
                    <a:bodyPr/>
                    <a:lstStyle/>
                    <a:p>
                      <a:r>
                        <a:rPr lang="en-US" sz="1800" u="none" strike="noStrike" kern="1200" baseline="0" dirty="0" smtClean="0">
                          <a:solidFill>
                            <a:schemeClr val="tx2"/>
                          </a:solidFill>
                        </a:rPr>
                        <a:t>Solar energy</a:t>
                      </a:r>
                      <a:endParaRPr lang="en-US" dirty="0">
                        <a:solidFill>
                          <a:schemeClr val="tx2"/>
                        </a:solidFill>
                      </a:endParaRPr>
                    </a:p>
                  </a:txBody>
                  <a:tcPr>
                    <a:noFill/>
                  </a:tcPr>
                </a:tc>
                <a:tc>
                  <a:txBody>
                    <a:bodyPr/>
                    <a:lstStyle/>
                    <a:p>
                      <a:pPr algn="ctr"/>
                      <a:r>
                        <a:rPr lang="en-US" sz="1800" u="none" strike="noStrike" kern="1200" baseline="0" dirty="0" smtClean="0">
                          <a:solidFill>
                            <a:schemeClr val="tx2"/>
                          </a:solidFill>
                        </a:rPr>
                        <a:t>13.3</a:t>
                      </a:r>
                      <a:endParaRPr lang="en-US" dirty="0">
                        <a:solidFill>
                          <a:schemeClr val="tx2"/>
                        </a:solidFill>
                      </a:endParaRPr>
                    </a:p>
                  </a:txBody>
                  <a:tcPr>
                    <a:noFill/>
                  </a:tcPr>
                </a:tc>
                <a:tc>
                  <a:txBody>
                    <a:bodyPr/>
                    <a:lstStyle/>
                    <a:p>
                      <a:pPr algn="ctr"/>
                      <a:r>
                        <a:rPr lang="en-US" sz="1800" u="none" strike="noStrike" kern="1200" baseline="0" dirty="0" smtClean="0">
                          <a:solidFill>
                            <a:schemeClr val="tx2"/>
                          </a:solidFill>
                        </a:rPr>
                        <a:t>0.5 to 3.5</a:t>
                      </a:r>
                      <a:endParaRPr lang="en-US" dirty="0">
                        <a:solidFill>
                          <a:schemeClr val="tx2"/>
                        </a:solidFill>
                      </a:endParaRPr>
                    </a:p>
                  </a:txBody>
                  <a:tcPr>
                    <a:noFill/>
                  </a:tcPr>
                </a:tc>
              </a:tr>
            </a:tbl>
          </a:graphicData>
        </a:graphic>
      </p:graphicFrame>
    </p:spTree>
    <p:extLst>
      <p:ext uri="{BB962C8B-B14F-4D97-AF65-F5344CB8AC3E}">
        <p14:creationId xmlns:p14="http://schemas.microsoft.com/office/powerpoint/2010/main" val="42734773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a:t>
            </a:r>
            <a:r>
              <a:rPr lang="tr-TR" dirty="0" err="1" smtClean="0"/>
              <a:t>Efficiency</a:t>
            </a:r>
            <a:r>
              <a:rPr lang="tr-TR" dirty="0" smtClean="0"/>
              <a:t> </a:t>
            </a:r>
            <a:r>
              <a:rPr lang="en-US" dirty="0" smtClean="0"/>
              <a:t>Policy</a:t>
            </a:r>
            <a:endParaRPr lang="en-US" dirty="0"/>
          </a:p>
        </p:txBody>
      </p:sp>
      <p:sp>
        <p:nvSpPr>
          <p:cNvPr id="3" name="Content Placeholder 2"/>
          <p:cNvSpPr>
            <a:spLocks noGrp="1"/>
          </p:cNvSpPr>
          <p:nvPr>
            <p:ph idx="1"/>
          </p:nvPr>
        </p:nvSpPr>
        <p:spPr>
          <a:xfrm>
            <a:off x="457200" y="1600200"/>
            <a:ext cx="4238625" cy="4800600"/>
          </a:xfrm>
        </p:spPr>
        <p:txBody>
          <a:bodyPr>
            <a:normAutofit/>
          </a:bodyPr>
          <a:lstStyle/>
          <a:p>
            <a:pPr marL="114300" indent="0" algn="just">
              <a:spcBef>
                <a:spcPts val="0"/>
              </a:spcBef>
              <a:buNone/>
            </a:pPr>
            <a:r>
              <a:rPr lang="en-US" sz="2000" dirty="0"/>
              <a:t>The 2007 law aims to reduce energy intensity by 15</a:t>
            </a:r>
            <a:r>
              <a:rPr lang="en-US" sz="2000" dirty="0" smtClean="0"/>
              <a:t>%</a:t>
            </a:r>
            <a:r>
              <a:rPr lang="tr-TR" sz="2000" dirty="0"/>
              <a:t> </a:t>
            </a:r>
            <a:r>
              <a:rPr lang="tr-TR" sz="2000" dirty="0" err="1" smtClean="0"/>
              <a:t>by</a:t>
            </a:r>
            <a:r>
              <a:rPr lang="tr-TR" sz="2000" dirty="0" smtClean="0"/>
              <a:t> 2020.</a:t>
            </a:r>
            <a:r>
              <a:rPr lang="en-US" sz="2000" dirty="0"/>
              <a:t> The law has four pillars: </a:t>
            </a:r>
            <a:endParaRPr lang="tr-TR" sz="2000" dirty="0" smtClean="0"/>
          </a:p>
          <a:p>
            <a:pPr marL="114300" indent="0" algn="just">
              <a:spcBef>
                <a:spcPts val="0"/>
              </a:spcBef>
              <a:buNone/>
            </a:pPr>
            <a:endParaRPr lang="tr-TR" sz="2000" dirty="0"/>
          </a:p>
          <a:p>
            <a:pPr algn="just">
              <a:spcBef>
                <a:spcPts val="0"/>
              </a:spcBef>
              <a:buFont typeface="Wingdings" panose="05000000000000000000" pitchFamily="2" charset="2"/>
              <a:buChar char="§"/>
            </a:pPr>
            <a:r>
              <a:rPr lang="tr-TR" sz="2000" dirty="0"/>
              <a:t>A</a:t>
            </a:r>
            <a:r>
              <a:rPr lang="en-US" sz="2000" dirty="0" err="1" smtClean="0"/>
              <a:t>dministrative</a:t>
            </a:r>
            <a:r>
              <a:rPr lang="en-US" sz="2000" dirty="0" smtClean="0"/>
              <a:t> </a:t>
            </a:r>
            <a:r>
              <a:rPr lang="en-US" sz="2000" dirty="0"/>
              <a:t>structure and tasks for delivering energy efficiency services across </a:t>
            </a:r>
            <a:r>
              <a:rPr lang="en-US" sz="2000" dirty="0" smtClean="0"/>
              <a:t>sectors</a:t>
            </a:r>
            <a:endParaRPr lang="tr-TR" sz="2000" dirty="0" smtClean="0"/>
          </a:p>
          <a:p>
            <a:pPr algn="just">
              <a:spcBef>
                <a:spcPts val="0"/>
              </a:spcBef>
              <a:buFont typeface="Wingdings" panose="05000000000000000000" pitchFamily="2" charset="2"/>
              <a:buChar char="§"/>
            </a:pPr>
            <a:r>
              <a:rPr lang="tr-TR" sz="2000" dirty="0"/>
              <a:t>T</a:t>
            </a:r>
            <a:r>
              <a:rPr lang="en-US" sz="2000" dirty="0" smtClean="0"/>
              <a:t>raining </a:t>
            </a:r>
            <a:r>
              <a:rPr lang="en-US" sz="2000" dirty="0"/>
              <a:t>and </a:t>
            </a:r>
            <a:r>
              <a:rPr lang="en-US" sz="2000" dirty="0" smtClean="0"/>
              <a:t>awareness </a:t>
            </a:r>
            <a:endParaRPr lang="tr-TR" sz="2000" dirty="0" smtClean="0"/>
          </a:p>
          <a:p>
            <a:pPr algn="just">
              <a:spcBef>
                <a:spcPts val="0"/>
              </a:spcBef>
              <a:buFont typeface="Wingdings" panose="05000000000000000000" pitchFamily="2" charset="2"/>
              <a:buChar char="§"/>
            </a:pPr>
            <a:r>
              <a:rPr lang="tr-TR" sz="2000" dirty="0"/>
              <a:t>P</a:t>
            </a:r>
            <a:r>
              <a:rPr lang="en-US" sz="2000" dirty="0" err="1" smtClean="0"/>
              <a:t>enalties</a:t>
            </a:r>
            <a:r>
              <a:rPr lang="en-US" sz="2000" dirty="0" smtClean="0"/>
              <a:t> </a:t>
            </a:r>
            <a:r>
              <a:rPr lang="en-US" sz="2000" dirty="0"/>
              <a:t>for misconduct </a:t>
            </a:r>
            <a:endParaRPr lang="tr-TR" sz="2000" dirty="0" smtClean="0"/>
          </a:p>
          <a:p>
            <a:pPr algn="just">
              <a:spcBef>
                <a:spcPts val="0"/>
              </a:spcBef>
              <a:buFont typeface="Wingdings" panose="05000000000000000000" pitchFamily="2" charset="2"/>
              <a:buChar char="§"/>
            </a:pPr>
            <a:r>
              <a:rPr lang="tr-TR" sz="2000" dirty="0"/>
              <a:t>I</a:t>
            </a:r>
            <a:r>
              <a:rPr lang="en-US" sz="2000" dirty="0" err="1" smtClean="0"/>
              <a:t>ncentives</a:t>
            </a:r>
            <a:r>
              <a:rPr lang="en-US" sz="2000" dirty="0" smtClean="0"/>
              <a:t> </a:t>
            </a:r>
            <a:r>
              <a:rPr lang="en-US" sz="2000" dirty="0"/>
              <a:t>to increase energy </a:t>
            </a:r>
            <a:r>
              <a:rPr lang="en-US" sz="2000" dirty="0" smtClean="0"/>
              <a:t>efficiency</a:t>
            </a:r>
            <a:endParaRPr lang="tr-TR" sz="2000" dirty="0"/>
          </a:p>
          <a:p>
            <a:pPr marL="114300" indent="0" algn="just">
              <a:spcBef>
                <a:spcPts val="0"/>
              </a:spcBef>
              <a:buNone/>
            </a:pPr>
            <a:endParaRPr lang="tr-TR"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13</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pic>
        <p:nvPicPr>
          <p:cNvPr id="4108" name="Picture 12" descr="https://encrypted-tbn3.gstatic.com/images?q=tbn:ANd9GcSGzeVPNUmkh0niSHVjNQH6BXIIjwboC4lRtqBqvgksa0gcrRLF"/>
          <p:cNvPicPr>
            <a:picLocks noChangeAspect="1" noChangeArrowheads="1"/>
          </p:cNvPicPr>
          <p:nvPr/>
        </p:nvPicPr>
        <p:blipFill rotWithShape="1">
          <a:blip r:embed="rId2">
            <a:extLst>
              <a:ext uri="{28A0092B-C50C-407E-A947-70E740481C1C}">
                <a14:useLocalDpi xmlns:a14="http://schemas.microsoft.com/office/drawing/2010/main" val="0"/>
              </a:ext>
            </a:extLst>
          </a:blip>
          <a:srcRect b="4805"/>
          <a:stretch/>
        </p:blipFill>
        <p:spPr bwMode="auto">
          <a:xfrm>
            <a:off x="5748139" y="3012122"/>
            <a:ext cx="2286000" cy="1904124"/>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up 13"/>
          <p:cNvGrpSpPr/>
          <p:nvPr/>
        </p:nvGrpSpPr>
        <p:grpSpPr>
          <a:xfrm>
            <a:off x="4884778" y="2756300"/>
            <a:ext cx="969383" cy="1915458"/>
            <a:chOff x="4520936" y="3431093"/>
            <a:chExt cx="969383" cy="1915458"/>
          </a:xfrm>
        </p:grpSpPr>
        <p:grpSp>
          <p:nvGrpSpPr>
            <p:cNvPr id="15" name="Grup 14"/>
            <p:cNvGrpSpPr/>
            <p:nvPr/>
          </p:nvGrpSpPr>
          <p:grpSpPr>
            <a:xfrm>
              <a:off x="5013064" y="3915784"/>
              <a:ext cx="75303" cy="1430767"/>
              <a:chOff x="5013064" y="3915784"/>
              <a:chExt cx="75303" cy="1430767"/>
            </a:xfrm>
          </p:grpSpPr>
          <p:sp>
            <p:nvSpPr>
              <p:cNvPr id="28" name="Dikdörtgen 27"/>
              <p:cNvSpPr/>
              <p:nvPr/>
            </p:nvSpPr>
            <p:spPr>
              <a:xfrm>
                <a:off x="5013064" y="4012602"/>
                <a:ext cx="75303" cy="1333949"/>
              </a:xfrm>
              <a:prstGeom prst="rect">
                <a:avLst/>
              </a:prstGeom>
              <a:solidFill>
                <a:schemeClr val="bg1"/>
              </a:solidFill>
              <a:ln>
                <a:solidFill>
                  <a:srgbClr val="2FAE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5013064" y="3915784"/>
                <a:ext cx="75303" cy="968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up 15"/>
            <p:cNvGrpSpPr/>
            <p:nvPr/>
          </p:nvGrpSpPr>
          <p:grpSpPr>
            <a:xfrm>
              <a:off x="5005629" y="3431093"/>
              <a:ext cx="82738" cy="969382"/>
              <a:chOff x="5670381" y="3544794"/>
              <a:chExt cx="149294" cy="969382"/>
            </a:xfrm>
          </p:grpSpPr>
          <p:sp>
            <p:nvSpPr>
              <p:cNvPr id="25" name="Yay 24"/>
              <p:cNvSpPr/>
              <p:nvPr/>
            </p:nvSpPr>
            <p:spPr>
              <a:xfrm>
                <a:off x="5670381" y="3544794"/>
                <a:ext cx="149294" cy="969382"/>
              </a:xfrm>
              <a:prstGeom prst="arc">
                <a:avLst/>
              </a:prstGeom>
              <a:solidFill>
                <a:srgbClr val="2FAE02"/>
              </a:solidFill>
              <a:ln>
                <a:solidFill>
                  <a:srgbClr val="2FAE02"/>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6" name="Yay 25"/>
              <p:cNvSpPr/>
              <p:nvPr/>
            </p:nvSpPr>
            <p:spPr>
              <a:xfrm flipH="1">
                <a:off x="5686525" y="3544794"/>
                <a:ext cx="116929" cy="969382"/>
              </a:xfrm>
              <a:prstGeom prst="arc">
                <a:avLst>
                  <a:gd name="adj1" fmla="val 16200000"/>
                  <a:gd name="adj2" fmla="val 21389770"/>
                </a:avLst>
              </a:prstGeom>
              <a:ln>
                <a:solidFill>
                  <a:srgbClr val="2FAE02"/>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27" name="Düz Bağlayıcı 26"/>
              <p:cNvCxnSpPr>
                <a:stCxn id="26" idx="2"/>
                <a:endCxn id="25" idx="2"/>
              </p:cNvCxnSpPr>
              <p:nvPr/>
            </p:nvCxnSpPr>
            <p:spPr>
              <a:xfrm>
                <a:off x="5686527" y="4025905"/>
                <a:ext cx="133110" cy="3580"/>
              </a:xfrm>
              <a:prstGeom prst="line">
                <a:avLst/>
              </a:prstGeom>
              <a:ln>
                <a:solidFill>
                  <a:srgbClr val="2FAE02"/>
                </a:solidFill>
              </a:ln>
            </p:spPr>
            <p:style>
              <a:lnRef idx="1">
                <a:schemeClr val="dk1"/>
              </a:lnRef>
              <a:fillRef idx="0">
                <a:schemeClr val="dk1"/>
              </a:fillRef>
              <a:effectRef idx="0">
                <a:schemeClr val="dk1"/>
              </a:effectRef>
              <a:fontRef idx="minor">
                <a:schemeClr val="tx1"/>
              </a:fontRef>
            </p:style>
          </p:cxnSp>
        </p:grpSp>
        <p:grpSp>
          <p:nvGrpSpPr>
            <p:cNvPr id="17" name="Grup 16"/>
            <p:cNvGrpSpPr/>
            <p:nvPr/>
          </p:nvGrpSpPr>
          <p:grpSpPr>
            <a:xfrm rot="13500000">
              <a:off x="4964259" y="3504960"/>
              <a:ext cx="82738" cy="969383"/>
              <a:chOff x="5670381" y="3544793"/>
              <a:chExt cx="149294" cy="969383"/>
            </a:xfrm>
          </p:grpSpPr>
          <p:sp>
            <p:nvSpPr>
              <p:cNvPr id="22" name="Yay 21"/>
              <p:cNvSpPr/>
              <p:nvPr/>
            </p:nvSpPr>
            <p:spPr>
              <a:xfrm>
                <a:off x="5670381" y="3544794"/>
                <a:ext cx="149294" cy="969382"/>
              </a:xfrm>
              <a:prstGeom prst="arc">
                <a:avLst/>
              </a:prstGeom>
              <a:solidFill>
                <a:srgbClr val="2FAE02"/>
              </a:solidFill>
              <a:ln>
                <a:solidFill>
                  <a:srgbClr val="2FAE02"/>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3" name="Yay 22"/>
              <p:cNvSpPr/>
              <p:nvPr/>
            </p:nvSpPr>
            <p:spPr>
              <a:xfrm flipH="1">
                <a:off x="5686517" y="3544793"/>
                <a:ext cx="116928" cy="969382"/>
              </a:xfrm>
              <a:prstGeom prst="arc">
                <a:avLst>
                  <a:gd name="adj1" fmla="val 16200000"/>
                  <a:gd name="adj2" fmla="val 21389770"/>
                </a:avLst>
              </a:prstGeom>
              <a:ln>
                <a:solidFill>
                  <a:srgbClr val="2FAE02"/>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24" name="Düz Bağlayıcı 23"/>
              <p:cNvCxnSpPr>
                <a:stCxn id="23" idx="2"/>
                <a:endCxn id="22" idx="2"/>
              </p:cNvCxnSpPr>
              <p:nvPr/>
            </p:nvCxnSpPr>
            <p:spPr>
              <a:xfrm>
                <a:off x="5686527" y="4025905"/>
                <a:ext cx="133110" cy="3580"/>
              </a:xfrm>
              <a:prstGeom prst="line">
                <a:avLst/>
              </a:prstGeom>
              <a:ln>
                <a:solidFill>
                  <a:srgbClr val="2FAE02"/>
                </a:solidFill>
              </a:ln>
            </p:spPr>
            <p:style>
              <a:lnRef idx="1">
                <a:schemeClr val="dk1"/>
              </a:lnRef>
              <a:fillRef idx="0">
                <a:schemeClr val="dk1"/>
              </a:fillRef>
              <a:effectRef idx="0">
                <a:schemeClr val="dk1"/>
              </a:effectRef>
              <a:fontRef idx="minor">
                <a:schemeClr val="tx1"/>
              </a:fontRef>
            </p:style>
          </p:cxnSp>
        </p:grpSp>
        <p:grpSp>
          <p:nvGrpSpPr>
            <p:cNvPr id="18" name="Grup 17"/>
            <p:cNvGrpSpPr/>
            <p:nvPr/>
          </p:nvGrpSpPr>
          <p:grpSpPr>
            <a:xfrm rot="8100000">
              <a:off x="5064754" y="3494314"/>
              <a:ext cx="82738" cy="969382"/>
              <a:chOff x="5670381" y="3544794"/>
              <a:chExt cx="149294" cy="969382"/>
            </a:xfrm>
          </p:grpSpPr>
          <p:sp>
            <p:nvSpPr>
              <p:cNvPr id="19" name="Yay 18"/>
              <p:cNvSpPr/>
              <p:nvPr/>
            </p:nvSpPr>
            <p:spPr>
              <a:xfrm>
                <a:off x="5670381" y="3544794"/>
                <a:ext cx="149294" cy="969382"/>
              </a:xfrm>
              <a:prstGeom prst="arc">
                <a:avLst/>
              </a:prstGeom>
              <a:solidFill>
                <a:srgbClr val="2FAE02"/>
              </a:solidFill>
              <a:ln>
                <a:solidFill>
                  <a:srgbClr val="2FAE02"/>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0" name="Yay 19"/>
              <p:cNvSpPr/>
              <p:nvPr/>
            </p:nvSpPr>
            <p:spPr>
              <a:xfrm flipH="1">
                <a:off x="5686525" y="3544794"/>
                <a:ext cx="116929" cy="969382"/>
              </a:xfrm>
              <a:prstGeom prst="arc">
                <a:avLst>
                  <a:gd name="adj1" fmla="val 16200000"/>
                  <a:gd name="adj2" fmla="val 21389770"/>
                </a:avLst>
              </a:prstGeom>
              <a:ln>
                <a:solidFill>
                  <a:srgbClr val="2FAE02"/>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21" name="Düz Bağlayıcı 20"/>
              <p:cNvCxnSpPr>
                <a:stCxn id="20" idx="2"/>
                <a:endCxn id="19" idx="2"/>
              </p:cNvCxnSpPr>
              <p:nvPr/>
            </p:nvCxnSpPr>
            <p:spPr>
              <a:xfrm>
                <a:off x="5686527" y="4025905"/>
                <a:ext cx="133110" cy="3580"/>
              </a:xfrm>
              <a:prstGeom prst="line">
                <a:avLst/>
              </a:prstGeom>
              <a:ln>
                <a:solidFill>
                  <a:srgbClr val="2FAE02"/>
                </a:solidFill>
              </a:ln>
            </p:spPr>
            <p:style>
              <a:lnRef idx="1">
                <a:schemeClr val="dk1"/>
              </a:lnRef>
              <a:fillRef idx="0">
                <a:schemeClr val="dk1"/>
              </a:fillRef>
              <a:effectRef idx="0">
                <a:schemeClr val="dk1"/>
              </a:effectRef>
              <a:fontRef idx="minor">
                <a:schemeClr val="tx1"/>
              </a:fontRef>
            </p:style>
          </p:cxnSp>
        </p:grpSp>
      </p:grpSp>
      <p:grpSp>
        <p:nvGrpSpPr>
          <p:cNvPr id="34" name="Grup 33"/>
          <p:cNvGrpSpPr/>
          <p:nvPr/>
        </p:nvGrpSpPr>
        <p:grpSpPr>
          <a:xfrm>
            <a:off x="5037178" y="2908700"/>
            <a:ext cx="969383" cy="1915458"/>
            <a:chOff x="4520936" y="3431093"/>
            <a:chExt cx="969383" cy="1915458"/>
          </a:xfrm>
        </p:grpSpPr>
        <p:grpSp>
          <p:nvGrpSpPr>
            <p:cNvPr id="35" name="Grup 34"/>
            <p:cNvGrpSpPr/>
            <p:nvPr/>
          </p:nvGrpSpPr>
          <p:grpSpPr>
            <a:xfrm>
              <a:off x="5013064" y="3915784"/>
              <a:ext cx="75303" cy="1430767"/>
              <a:chOff x="5013064" y="3915784"/>
              <a:chExt cx="75303" cy="1430767"/>
            </a:xfrm>
          </p:grpSpPr>
          <p:sp>
            <p:nvSpPr>
              <p:cNvPr id="48" name="Dikdörtgen 47"/>
              <p:cNvSpPr/>
              <p:nvPr/>
            </p:nvSpPr>
            <p:spPr>
              <a:xfrm>
                <a:off x="5013064" y="4012602"/>
                <a:ext cx="75303" cy="1333949"/>
              </a:xfrm>
              <a:prstGeom prst="rect">
                <a:avLst/>
              </a:prstGeom>
              <a:solidFill>
                <a:schemeClr val="bg1"/>
              </a:solidFill>
              <a:ln>
                <a:solidFill>
                  <a:srgbClr val="2FAE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5013064" y="3915784"/>
                <a:ext cx="75303" cy="96818"/>
              </a:xfrm>
              <a:prstGeom prst="ellipse">
                <a:avLst/>
              </a:prstGeom>
              <a:ln>
                <a:solidFill>
                  <a:srgbClr val="2FAE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up 35"/>
            <p:cNvGrpSpPr/>
            <p:nvPr/>
          </p:nvGrpSpPr>
          <p:grpSpPr>
            <a:xfrm>
              <a:off x="5005629" y="3431093"/>
              <a:ext cx="82738" cy="969382"/>
              <a:chOff x="5670381" y="3544794"/>
              <a:chExt cx="149294" cy="969382"/>
            </a:xfrm>
          </p:grpSpPr>
          <p:sp>
            <p:nvSpPr>
              <p:cNvPr id="45" name="Yay 44"/>
              <p:cNvSpPr/>
              <p:nvPr/>
            </p:nvSpPr>
            <p:spPr>
              <a:xfrm>
                <a:off x="5670381" y="3544794"/>
                <a:ext cx="149294" cy="969382"/>
              </a:xfrm>
              <a:prstGeom prst="arc">
                <a:avLst/>
              </a:prstGeom>
              <a:solidFill>
                <a:srgbClr val="2FAE02"/>
              </a:solidFill>
              <a:ln>
                <a:solidFill>
                  <a:srgbClr val="2FAE02"/>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46" name="Yay 45"/>
              <p:cNvSpPr/>
              <p:nvPr/>
            </p:nvSpPr>
            <p:spPr>
              <a:xfrm flipH="1">
                <a:off x="5686525" y="3544794"/>
                <a:ext cx="116929" cy="969382"/>
              </a:xfrm>
              <a:prstGeom prst="arc">
                <a:avLst>
                  <a:gd name="adj1" fmla="val 16200000"/>
                  <a:gd name="adj2" fmla="val 21389770"/>
                </a:avLst>
              </a:prstGeom>
              <a:ln>
                <a:solidFill>
                  <a:srgbClr val="2FAE02"/>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47" name="Düz Bağlayıcı 46"/>
              <p:cNvCxnSpPr>
                <a:stCxn id="46" idx="2"/>
                <a:endCxn id="45" idx="2"/>
              </p:cNvCxnSpPr>
              <p:nvPr/>
            </p:nvCxnSpPr>
            <p:spPr>
              <a:xfrm>
                <a:off x="5686527" y="4025905"/>
                <a:ext cx="133110" cy="3580"/>
              </a:xfrm>
              <a:prstGeom prst="line">
                <a:avLst/>
              </a:prstGeom>
              <a:ln>
                <a:solidFill>
                  <a:srgbClr val="2FAE02"/>
                </a:solidFill>
              </a:ln>
            </p:spPr>
            <p:style>
              <a:lnRef idx="1">
                <a:schemeClr val="dk1"/>
              </a:lnRef>
              <a:fillRef idx="0">
                <a:schemeClr val="dk1"/>
              </a:fillRef>
              <a:effectRef idx="0">
                <a:schemeClr val="dk1"/>
              </a:effectRef>
              <a:fontRef idx="minor">
                <a:schemeClr val="tx1"/>
              </a:fontRef>
            </p:style>
          </p:cxnSp>
        </p:grpSp>
        <p:grpSp>
          <p:nvGrpSpPr>
            <p:cNvPr id="37" name="Grup 36"/>
            <p:cNvGrpSpPr/>
            <p:nvPr/>
          </p:nvGrpSpPr>
          <p:grpSpPr>
            <a:xfrm rot="13500000">
              <a:off x="4964259" y="3504960"/>
              <a:ext cx="82738" cy="969383"/>
              <a:chOff x="5670381" y="3544793"/>
              <a:chExt cx="149294" cy="969383"/>
            </a:xfrm>
          </p:grpSpPr>
          <p:sp>
            <p:nvSpPr>
              <p:cNvPr id="42" name="Yay 41"/>
              <p:cNvSpPr/>
              <p:nvPr/>
            </p:nvSpPr>
            <p:spPr>
              <a:xfrm>
                <a:off x="5670381" y="3544794"/>
                <a:ext cx="149294" cy="969382"/>
              </a:xfrm>
              <a:prstGeom prst="arc">
                <a:avLst/>
              </a:prstGeom>
              <a:solidFill>
                <a:srgbClr val="2FAE02"/>
              </a:solidFill>
              <a:ln>
                <a:solidFill>
                  <a:srgbClr val="2FAE02"/>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43" name="Yay 42"/>
              <p:cNvSpPr/>
              <p:nvPr/>
            </p:nvSpPr>
            <p:spPr>
              <a:xfrm flipH="1">
                <a:off x="5686517" y="3544793"/>
                <a:ext cx="116928" cy="969382"/>
              </a:xfrm>
              <a:prstGeom prst="arc">
                <a:avLst>
                  <a:gd name="adj1" fmla="val 16200000"/>
                  <a:gd name="adj2" fmla="val 21389770"/>
                </a:avLst>
              </a:prstGeom>
              <a:ln>
                <a:solidFill>
                  <a:srgbClr val="2FAE02"/>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44" name="Düz Bağlayıcı 43"/>
              <p:cNvCxnSpPr>
                <a:stCxn id="43" idx="2"/>
                <a:endCxn id="42" idx="2"/>
              </p:cNvCxnSpPr>
              <p:nvPr/>
            </p:nvCxnSpPr>
            <p:spPr>
              <a:xfrm>
                <a:off x="5686527" y="4025905"/>
                <a:ext cx="133110" cy="3580"/>
              </a:xfrm>
              <a:prstGeom prst="line">
                <a:avLst/>
              </a:prstGeom>
              <a:ln>
                <a:solidFill>
                  <a:srgbClr val="2FAE02"/>
                </a:solidFill>
              </a:ln>
            </p:spPr>
            <p:style>
              <a:lnRef idx="1">
                <a:schemeClr val="dk1"/>
              </a:lnRef>
              <a:fillRef idx="0">
                <a:schemeClr val="dk1"/>
              </a:fillRef>
              <a:effectRef idx="0">
                <a:schemeClr val="dk1"/>
              </a:effectRef>
              <a:fontRef idx="minor">
                <a:schemeClr val="tx1"/>
              </a:fontRef>
            </p:style>
          </p:cxnSp>
        </p:grpSp>
        <p:grpSp>
          <p:nvGrpSpPr>
            <p:cNvPr id="38" name="Grup 37"/>
            <p:cNvGrpSpPr/>
            <p:nvPr/>
          </p:nvGrpSpPr>
          <p:grpSpPr>
            <a:xfrm rot="8100000">
              <a:off x="5064754" y="3494314"/>
              <a:ext cx="82738" cy="969382"/>
              <a:chOff x="5670381" y="3544794"/>
              <a:chExt cx="149294" cy="969382"/>
            </a:xfrm>
          </p:grpSpPr>
          <p:sp>
            <p:nvSpPr>
              <p:cNvPr id="39" name="Yay 38"/>
              <p:cNvSpPr/>
              <p:nvPr/>
            </p:nvSpPr>
            <p:spPr>
              <a:xfrm>
                <a:off x="5670381" y="3544794"/>
                <a:ext cx="149294" cy="969382"/>
              </a:xfrm>
              <a:prstGeom prst="arc">
                <a:avLst/>
              </a:prstGeom>
              <a:solidFill>
                <a:srgbClr val="2FAE02"/>
              </a:solidFill>
              <a:ln>
                <a:solidFill>
                  <a:srgbClr val="2FAE02"/>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40" name="Yay 39"/>
              <p:cNvSpPr/>
              <p:nvPr/>
            </p:nvSpPr>
            <p:spPr>
              <a:xfrm flipH="1">
                <a:off x="5686525" y="3544794"/>
                <a:ext cx="116929" cy="969382"/>
              </a:xfrm>
              <a:prstGeom prst="arc">
                <a:avLst>
                  <a:gd name="adj1" fmla="val 16200000"/>
                  <a:gd name="adj2" fmla="val 21389770"/>
                </a:avLst>
              </a:prstGeom>
              <a:ln>
                <a:solidFill>
                  <a:srgbClr val="2FAE02"/>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41" name="Düz Bağlayıcı 40"/>
              <p:cNvCxnSpPr>
                <a:stCxn id="40" idx="2"/>
                <a:endCxn id="39" idx="2"/>
              </p:cNvCxnSpPr>
              <p:nvPr/>
            </p:nvCxnSpPr>
            <p:spPr>
              <a:xfrm>
                <a:off x="5686527" y="4025905"/>
                <a:ext cx="133110" cy="3580"/>
              </a:xfrm>
              <a:prstGeom prst="line">
                <a:avLst/>
              </a:prstGeom>
              <a:ln>
                <a:solidFill>
                  <a:srgbClr val="2FAE02"/>
                </a:solidFill>
              </a:ln>
            </p:spPr>
            <p:style>
              <a:lnRef idx="1">
                <a:schemeClr val="dk1"/>
              </a:lnRef>
              <a:fillRef idx="0">
                <a:schemeClr val="dk1"/>
              </a:fillRef>
              <a:effectRef idx="0">
                <a:schemeClr val="dk1"/>
              </a:effectRef>
              <a:fontRef idx="minor">
                <a:schemeClr val="tx1"/>
              </a:fontRef>
            </p:style>
          </p:cxnSp>
        </p:grpSp>
      </p:grpSp>
      <p:pic>
        <p:nvPicPr>
          <p:cNvPr id="4118" name="Picture 22" descr="https://encrypted-tbn2.gstatic.com/images?q=tbn:ANd9GcQ3NqD-3NkmmC7bJ64gAmgtKmjlb9tQMg5mVnG1T99YqsX0lmuY9A"/>
          <p:cNvPicPr>
            <a:picLocks noChangeAspect="1" noChangeArrowheads="1"/>
          </p:cNvPicPr>
          <p:nvPr/>
        </p:nvPicPr>
        <p:blipFill rotWithShape="1">
          <a:blip r:embed="rId3">
            <a:extLst>
              <a:ext uri="{28A0092B-C50C-407E-A947-70E740481C1C}">
                <a14:useLocalDpi xmlns:a14="http://schemas.microsoft.com/office/drawing/2010/main" val="0"/>
              </a:ext>
            </a:extLst>
          </a:blip>
          <a:srcRect b="7924"/>
          <a:stretch/>
        </p:blipFill>
        <p:spPr bwMode="auto">
          <a:xfrm>
            <a:off x="6209292" y="1566281"/>
            <a:ext cx="1363693" cy="1342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79435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Energy </a:t>
            </a:r>
            <a:r>
              <a:rPr lang="tr-TR" dirty="0" err="1"/>
              <a:t>Efficiency</a:t>
            </a:r>
            <a:r>
              <a:rPr lang="tr-TR" dirty="0"/>
              <a:t> </a:t>
            </a:r>
            <a:r>
              <a:rPr lang="en-US" dirty="0"/>
              <a:t>Policy</a:t>
            </a:r>
          </a:p>
        </p:txBody>
      </p:sp>
      <p:sp>
        <p:nvSpPr>
          <p:cNvPr id="3" name="Content Placeholder 2"/>
          <p:cNvSpPr>
            <a:spLocks noGrp="1"/>
          </p:cNvSpPr>
          <p:nvPr>
            <p:ph idx="1"/>
          </p:nvPr>
        </p:nvSpPr>
        <p:spPr>
          <a:xfrm>
            <a:off x="457200" y="1600200"/>
            <a:ext cx="7620000" cy="4800600"/>
          </a:xfrm>
        </p:spPr>
        <p:txBody>
          <a:bodyPr>
            <a:normAutofit/>
          </a:bodyPr>
          <a:lstStyle/>
          <a:p>
            <a:pPr algn="just">
              <a:spcBef>
                <a:spcPts val="0"/>
              </a:spcBef>
              <a:buFont typeface="Wingdings" panose="05000000000000000000" pitchFamily="2" charset="2"/>
              <a:buChar char="§"/>
            </a:pPr>
            <a:r>
              <a:rPr lang="tr-TR" b="1" dirty="0" err="1" smtClean="0">
                <a:solidFill>
                  <a:schemeClr val="accent1"/>
                </a:solidFill>
              </a:rPr>
              <a:t>Buildings</a:t>
            </a:r>
            <a:r>
              <a:rPr lang="tr-TR" b="1" dirty="0" smtClean="0">
                <a:solidFill>
                  <a:schemeClr val="accent1"/>
                </a:solidFill>
              </a:rPr>
              <a:t>: </a:t>
            </a:r>
            <a:r>
              <a:rPr lang="tr-TR" dirty="0" err="1" smtClean="0"/>
              <a:t>Energy</a:t>
            </a:r>
            <a:r>
              <a:rPr lang="tr-TR" dirty="0" smtClean="0"/>
              <a:t> </a:t>
            </a:r>
            <a:r>
              <a:rPr lang="tr-TR" dirty="0" err="1"/>
              <a:t>p</a:t>
            </a:r>
            <a:r>
              <a:rPr lang="tr-TR" dirty="0" err="1" smtClean="0"/>
              <a:t>erformance</a:t>
            </a:r>
            <a:r>
              <a:rPr lang="tr-TR" dirty="0" smtClean="0"/>
              <a:t> </a:t>
            </a:r>
            <a:r>
              <a:rPr lang="tr-TR" dirty="0" err="1"/>
              <a:t>c</a:t>
            </a:r>
            <a:r>
              <a:rPr lang="tr-TR" dirty="0" err="1" smtClean="0"/>
              <a:t>ertificates</a:t>
            </a:r>
            <a:r>
              <a:rPr lang="tr-TR" dirty="0" smtClean="0"/>
              <a:t>, </a:t>
            </a:r>
            <a:r>
              <a:rPr lang="tr-TR" dirty="0" err="1"/>
              <a:t>e</a:t>
            </a:r>
            <a:r>
              <a:rPr lang="tr-TR" dirty="0" err="1" smtClean="0"/>
              <a:t>nergy</a:t>
            </a:r>
            <a:r>
              <a:rPr lang="tr-TR" dirty="0" smtClean="0"/>
              <a:t> </a:t>
            </a:r>
            <a:r>
              <a:rPr lang="tr-TR" dirty="0" err="1"/>
              <a:t>a</a:t>
            </a:r>
            <a:r>
              <a:rPr lang="tr-TR" dirty="0" err="1" smtClean="0"/>
              <a:t>udits</a:t>
            </a:r>
            <a:r>
              <a:rPr lang="tr-TR" dirty="0" smtClean="0"/>
              <a:t>, </a:t>
            </a:r>
            <a:r>
              <a:rPr lang="tr-TR" dirty="0" err="1"/>
              <a:t>a</a:t>
            </a:r>
            <a:r>
              <a:rPr lang="tr-TR" dirty="0" err="1" smtClean="0"/>
              <a:t>nnual</a:t>
            </a:r>
            <a:r>
              <a:rPr lang="tr-TR" dirty="0" smtClean="0"/>
              <a:t> </a:t>
            </a:r>
            <a:r>
              <a:rPr lang="tr-TR" dirty="0" err="1"/>
              <a:t>p</a:t>
            </a:r>
            <a:r>
              <a:rPr lang="tr-TR" dirty="0" err="1" smtClean="0"/>
              <a:t>erformance</a:t>
            </a:r>
            <a:r>
              <a:rPr lang="tr-TR" dirty="0" smtClean="0"/>
              <a:t> </a:t>
            </a:r>
            <a:r>
              <a:rPr lang="tr-TR" dirty="0" err="1"/>
              <a:t>r</a:t>
            </a:r>
            <a:r>
              <a:rPr lang="tr-TR" dirty="0" err="1" smtClean="0"/>
              <a:t>eports</a:t>
            </a:r>
            <a:endParaRPr lang="tr-TR" dirty="0" smtClean="0"/>
          </a:p>
          <a:p>
            <a:pPr algn="just">
              <a:spcBef>
                <a:spcPts val="0"/>
              </a:spcBef>
              <a:buFont typeface="Wingdings" panose="05000000000000000000" pitchFamily="2" charset="2"/>
              <a:buChar char="§"/>
            </a:pPr>
            <a:r>
              <a:rPr lang="tr-TR" b="1" dirty="0" err="1" smtClean="0">
                <a:solidFill>
                  <a:schemeClr val="accent1"/>
                </a:solidFill>
              </a:rPr>
              <a:t>Appliances</a:t>
            </a:r>
            <a:r>
              <a:rPr lang="tr-TR" b="1" dirty="0" smtClean="0">
                <a:solidFill>
                  <a:schemeClr val="accent1"/>
                </a:solidFill>
              </a:rPr>
              <a:t>: </a:t>
            </a:r>
            <a:r>
              <a:rPr lang="en-US" dirty="0"/>
              <a:t>Mandatory energy labelling of domestic </a:t>
            </a:r>
            <a:r>
              <a:rPr lang="en-US" dirty="0" smtClean="0"/>
              <a:t>appliances</a:t>
            </a:r>
            <a:r>
              <a:rPr lang="tr-TR" dirty="0" smtClean="0"/>
              <a:t>, </a:t>
            </a:r>
            <a:r>
              <a:rPr lang="tr-TR" dirty="0" err="1"/>
              <a:t>e</a:t>
            </a:r>
            <a:r>
              <a:rPr lang="tr-TR" dirty="0" err="1" smtClean="0"/>
              <a:t>nergy</a:t>
            </a:r>
            <a:r>
              <a:rPr lang="tr-TR" dirty="0" smtClean="0"/>
              <a:t> </a:t>
            </a:r>
            <a:r>
              <a:rPr lang="tr-TR" dirty="0" err="1"/>
              <a:t>p</a:t>
            </a:r>
            <a:r>
              <a:rPr lang="tr-TR" dirty="0" err="1" smtClean="0"/>
              <a:t>erformance</a:t>
            </a:r>
            <a:r>
              <a:rPr lang="tr-TR" dirty="0" smtClean="0"/>
              <a:t> </a:t>
            </a:r>
            <a:r>
              <a:rPr lang="tr-TR" dirty="0" err="1"/>
              <a:t>s</a:t>
            </a:r>
            <a:r>
              <a:rPr lang="tr-TR" dirty="0" err="1" smtClean="0"/>
              <a:t>tandards</a:t>
            </a:r>
            <a:endParaRPr lang="tr-TR" dirty="0" smtClean="0"/>
          </a:p>
          <a:p>
            <a:pPr algn="just">
              <a:spcBef>
                <a:spcPts val="0"/>
              </a:spcBef>
              <a:buFont typeface="Wingdings" panose="05000000000000000000" pitchFamily="2" charset="2"/>
              <a:buChar char="§"/>
            </a:pPr>
            <a:r>
              <a:rPr lang="tr-TR" b="1" dirty="0" err="1" smtClean="0">
                <a:solidFill>
                  <a:schemeClr val="accent1"/>
                </a:solidFill>
              </a:rPr>
              <a:t>Industry</a:t>
            </a:r>
            <a:r>
              <a:rPr lang="tr-TR" b="1" dirty="0" smtClean="0">
                <a:solidFill>
                  <a:schemeClr val="accent1"/>
                </a:solidFill>
              </a:rPr>
              <a:t>: </a:t>
            </a:r>
            <a:r>
              <a:rPr lang="tr-TR" dirty="0" smtClean="0"/>
              <a:t>I</a:t>
            </a:r>
            <a:r>
              <a:rPr lang="en-US" dirty="0" err="1" smtClean="0"/>
              <a:t>mproving</a:t>
            </a:r>
            <a:r>
              <a:rPr lang="en-US" dirty="0" smtClean="0"/>
              <a:t> </a:t>
            </a:r>
            <a:r>
              <a:rPr lang="en-US" dirty="0"/>
              <a:t>efficiency of power </a:t>
            </a:r>
            <a:r>
              <a:rPr lang="en-US" dirty="0" smtClean="0"/>
              <a:t>plants, transmission</a:t>
            </a:r>
            <a:r>
              <a:rPr lang="en-US" dirty="0"/>
              <a:t>, distribution and public </a:t>
            </a:r>
            <a:r>
              <a:rPr lang="en-US" dirty="0" smtClean="0"/>
              <a:t>lighting</a:t>
            </a:r>
            <a:r>
              <a:rPr lang="tr-TR" dirty="0" smtClean="0"/>
              <a:t>; </a:t>
            </a:r>
            <a:r>
              <a:rPr lang="en-US" dirty="0" smtClean="0"/>
              <a:t>investment </a:t>
            </a:r>
            <a:r>
              <a:rPr lang="en-US" dirty="0"/>
              <a:t>support for energy efficiency </a:t>
            </a:r>
            <a:r>
              <a:rPr lang="tr-TR" dirty="0" err="1" smtClean="0"/>
              <a:t>projects</a:t>
            </a:r>
            <a:r>
              <a:rPr lang="tr-TR" dirty="0" smtClean="0"/>
              <a:t>;</a:t>
            </a:r>
            <a:r>
              <a:rPr lang="en-US" dirty="0" smtClean="0"/>
              <a:t> </a:t>
            </a:r>
            <a:r>
              <a:rPr lang="tr-TR" dirty="0" err="1" smtClean="0"/>
              <a:t>energy</a:t>
            </a:r>
            <a:r>
              <a:rPr lang="tr-TR" dirty="0" smtClean="0"/>
              <a:t> </a:t>
            </a:r>
            <a:r>
              <a:rPr lang="tr-TR" dirty="0" err="1" smtClean="0"/>
              <a:t>managers</a:t>
            </a:r>
            <a:r>
              <a:rPr lang="tr-TR" dirty="0" smtClean="0"/>
              <a:t> </a:t>
            </a:r>
            <a:r>
              <a:rPr lang="tr-TR" dirty="0" err="1" smtClean="0"/>
              <a:t>and</a:t>
            </a:r>
            <a:r>
              <a:rPr lang="tr-TR" dirty="0" smtClean="0"/>
              <a:t> </a:t>
            </a:r>
            <a:r>
              <a:rPr lang="tr-TR" dirty="0" err="1" smtClean="0"/>
              <a:t>energy</a:t>
            </a:r>
            <a:r>
              <a:rPr lang="tr-TR" dirty="0" smtClean="0"/>
              <a:t> </a:t>
            </a:r>
            <a:r>
              <a:rPr lang="tr-TR" dirty="0" err="1" smtClean="0"/>
              <a:t>units</a:t>
            </a:r>
            <a:r>
              <a:rPr lang="tr-TR" dirty="0" smtClean="0"/>
              <a:t>; </a:t>
            </a:r>
            <a:r>
              <a:rPr lang="tr-TR" dirty="0" err="1" smtClean="0"/>
              <a:t>mandatory</a:t>
            </a:r>
            <a:r>
              <a:rPr lang="tr-TR" dirty="0" smtClean="0"/>
              <a:t> </a:t>
            </a:r>
            <a:r>
              <a:rPr lang="tr-TR" dirty="0" err="1" smtClean="0"/>
              <a:t>energy</a:t>
            </a:r>
            <a:r>
              <a:rPr lang="tr-TR" dirty="0" smtClean="0"/>
              <a:t> </a:t>
            </a:r>
            <a:r>
              <a:rPr lang="tr-TR" dirty="0" err="1" smtClean="0"/>
              <a:t>efficiency</a:t>
            </a:r>
            <a:r>
              <a:rPr lang="tr-TR" dirty="0" smtClean="0"/>
              <a:t> </a:t>
            </a:r>
            <a:r>
              <a:rPr lang="tr-TR" dirty="0" err="1" smtClean="0"/>
              <a:t>reports</a:t>
            </a:r>
            <a:endParaRPr lang="tr-TR" dirty="0" smtClean="0"/>
          </a:p>
          <a:p>
            <a:pPr algn="just">
              <a:spcBef>
                <a:spcPts val="0"/>
              </a:spcBef>
              <a:buFont typeface="Wingdings" panose="05000000000000000000" pitchFamily="2" charset="2"/>
              <a:buChar char="§"/>
            </a:pPr>
            <a:r>
              <a:rPr lang="tr-TR" b="1" dirty="0" smtClean="0">
                <a:solidFill>
                  <a:schemeClr val="accent1"/>
                </a:solidFill>
              </a:rPr>
              <a:t>Transport: </a:t>
            </a:r>
            <a:r>
              <a:rPr lang="tr-TR" dirty="0" err="1" smtClean="0"/>
              <a:t>Use</a:t>
            </a:r>
            <a:r>
              <a:rPr lang="tr-TR" dirty="0" smtClean="0"/>
              <a:t> of </a:t>
            </a:r>
            <a:r>
              <a:rPr lang="tr-TR" dirty="0" err="1" smtClean="0"/>
              <a:t>fuel</a:t>
            </a:r>
            <a:r>
              <a:rPr lang="tr-TR" dirty="0" smtClean="0"/>
              <a:t> </a:t>
            </a:r>
            <a:r>
              <a:rPr lang="tr-TR" dirty="0" err="1" smtClean="0"/>
              <a:t>efficient</a:t>
            </a:r>
            <a:r>
              <a:rPr lang="tr-TR" dirty="0" smtClean="0"/>
              <a:t> </a:t>
            </a:r>
            <a:r>
              <a:rPr lang="tr-TR" dirty="0" err="1" smtClean="0"/>
              <a:t>cars</a:t>
            </a:r>
            <a:r>
              <a:rPr lang="tr-TR" dirty="0" smtClean="0"/>
              <a:t>, </a:t>
            </a:r>
            <a:r>
              <a:rPr lang="en-US" dirty="0" smtClean="0"/>
              <a:t>cash-for-clunkers </a:t>
            </a:r>
            <a:r>
              <a:rPr lang="en-US" dirty="0"/>
              <a:t>incentive </a:t>
            </a:r>
            <a:r>
              <a:rPr lang="tr-TR" dirty="0" err="1" smtClean="0"/>
              <a:t>to</a:t>
            </a:r>
            <a:r>
              <a:rPr lang="tr-TR" dirty="0" smtClean="0"/>
              <a:t> </a:t>
            </a:r>
            <a:r>
              <a:rPr lang="tr-TR" dirty="0" err="1" smtClean="0"/>
              <a:t>remove</a:t>
            </a:r>
            <a:r>
              <a:rPr lang="tr-TR" dirty="0" smtClean="0"/>
              <a:t> in-</a:t>
            </a:r>
            <a:r>
              <a:rPr lang="tr-TR" dirty="0" err="1" smtClean="0"/>
              <a:t>efficient</a:t>
            </a:r>
            <a:r>
              <a:rPr lang="tr-TR" dirty="0" smtClean="0"/>
              <a:t> </a:t>
            </a:r>
            <a:r>
              <a:rPr lang="tr-TR" dirty="0" err="1" smtClean="0"/>
              <a:t>vehicles</a:t>
            </a:r>
            <a:r>
              <a:rPr lang="tr-TR" dirty="0" smtClean="0"/>
              <a:t>, </a:t>
            </a:r>
            <a:r>
              <a:rPr lang="tr-TR" dirty="0" err="1" smtClean="0"/>
              <a:t>increasing</a:t>
            </a:r>
            <a:r>
              <a:rPr lang="tr-TR" dirty="0" smtClean="0"/>
              <a:t> </a:t>
            </a:r>
            <a:r>
              <a:rPr lang="tr-TR" dirty="0" err="1"/>
              <a:t>road</a:t>
            </a:r>
            <a:r>
              <a:rPr lang="tr-TR" dirty="0"/>
              <a:t> </a:t>
            </a:r>
            <a:r>
              <a:rPr lang="tr-TR" dirty="0" err="1" smtClean="0"/>
              <a:t>and</a:t>
            </a:r>
            <a:r>
              <a:rPr lang="tr-TR" dirty="0" smtClean="0"/>
              <a:t> </a:t>
            </a:r>
            <a:r>
              <a:rPr lang="tr-TR" dirty="0" err="1" smtClean="0"/>
              <a:t>railway</a:t>
            </a:r>
            <a:r>
              <a:rPr lang="tr-TR" dirty="0" smtClean="0"/>
              <a:t> </a:t>
            </a:r>
            <a:r>
              <a:rPr lang="tr-TR" dirty="0" err="1" smtClean="0"/>
              <a:t>networks</a:t>
            </a:r>
            <a:r>
              <a:rPr lang="tr-TR" dirty="0" smtClean="0"/>
              <a:t>. </a:t>
            </a:r>
          </a:p>
          <a:p>
            <a:pPr algn="just">
              <a:spcBef>
                <a:spcPts val="0"/>
              </a:spcBef>
              <a:buFont typeface="Wingdings" panose="05000000000000000000" pitchFamily="2" charset="2"/>
              <a:buChar char="§"/>
            </a:pPr>
            <a:r>
              <a:rPr lang="tr-TR" b="1" dirty="0" err="1" smtClean="0">
                <a:solidFill>
                  <a:schemeClr val="accent1"/>
                </a:solidFill>
              </a:rPr>
              <a:t>Public</a:t>
            </a:r>
            <a:r>
              <a:rPr lang="tr-TR" b="1" dirty="0" smtClean="0">
                <a:solidFill>
                  <a:schemeClr val="accent1"/>
                </a:solidFill>
              </a:rPr>
              <a:t> </a:t>
            </a:r>
            <a:r>
              <a:rPr lang="tr-TR" b="1" dirty="0" err="1" smtClean="0">
                <a:solidFill>
                  <a:schemeClr val="accent1"/>
                </a:solidFill>
              </a:rPr>
              <a:t>Awareness</a:t>
            </a:r>
            <a:r>
              <a:rPr lang="tr-TR" b="1" dirty="0" smtClean="0">
                <a:solidFill>
                  <a:schemeClr val="accent1"/>
                </a:solidFill>
              </a:rPr>
              <a:t>: </a:t>
            </a:r>
            <a:r>
              <a:rPr lang="tr-TR" dirty="0" smtClean="0"/>
              <a:t>Schools, </a:t>
            </a:r>
            <a:r>
              <a:rPr lang="tr-TR" dirty="0" err="1" smtClean="0"/>
              <a:t>media</a:t>
            </a:r>
            <a:endParaRPr lang="tr-TR" dirty="0"/>
          </a:p>
        </p:txBody>
      </p:sp>
      <p:sp>
        <p:nvSpPr>
          <p:cNvPr id="5" name="Slide Number Placeholder 4"/>
          <p:cNvSpPr>
            <a:spLocks noGrp="1"/>
          </p:cNvSpPr>
          <p:nvPr>
            <p:ph type="sldNum" sz="quarter" idx="12"/>
          </p:nvPr>
        </p:nvSpPr>
        <p:spPr/>
        <p:txBody>
          <a:bodyPr/>
          <a:lstStyle/>
          <a:p>
            <a:fld id="{8A95250C-7F33-BF4A-9E18-61D647B61A65}" type="slidenum">
              <a:rPr lang="en-US" smtClean="0"/>
              <a:t>14</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13572535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err="1" smtClean="0"/>
              <a:t>Environmental</a:t>
            </a:r>
            <a:r>
              <a:rPr lang="tr-TR" dirty="0" smtClean="0"/>
              <a:t> </a:t>
            </a:r>
            <a:r>
              <a:rPr lang="en-US" dirty="0" smtClean="0"/>
              <a:t>Policy</a:t>
            </a:r>
            <a:endParaRPr lang="en-US" dirty="0"/>
          </a:p>
        </p:txBody>
      </p:sp>
      <p:sp>
        <p:nvSpPr>
          <p:cNvPr id="3" name="Content Placeholder 2"/>
          <p:cNvSpPr>
            <a:spLocks noGrp="1"/>
          </p:cNvSpPr>
          <p:nvPr>
            <p:ph idx="1"/>
          </p:nvPr>
        </p:nvSpPr>
        <p:spPr>
          <a:xfrm>
            <a:off x="457200" y="1600200"/>
            <a:ext cx="7620000" cy="4800600"/>
          </a:xfrm>
        </p:spPr>
        <p:txBody>
          <a:bodyPr>
            <a:normAutofit/>
          </a:bodyPr>
          <a:lstStyle/>
          <a:p>
            <a:pPr algn="just">
              <a:spcBef>
                <a:spcPts val="0"/>
              </a:spcBef>
              <a:buFont typeface="Wingdings" panose="05000000000000000000" pitchFamily="2" charset="2"/>
              <a:buChar char="§"/>
            </a:pPr>
            <a:r>
              <a:rPr lang="en-US" sz="2000" dirty="0" smtClean="0"/>
              <a:t>United </a:t>
            </a:r>
            <a:r>
              <a:rPr lang="en-US" sz="2000" dirty="0"/>
              <a:t>Nations Framework Convention on Climate Change (UNFCCC) since 2004 </a:t>
            </a:r>
            <a:endParaRPr lang="tr-TR" sz="2000" dirty="0" smtClean="0"/>
          </a:p>
          <a:p>
            <a:pPr algn="just">
              <a:spcBef>
                <a:spcPts val="0"/>
              </a:spcBef>
              <a:buFont typeface="Wingdings" panose="05000000000000000000" pitchFamily="2" charset="2"/>
              <a:buChar char="§"/>
            </a:pPr>
            <a:r>
              <a:rPr lang="tr-TR" sz="2000" dirty="0"/>
              <a:t>H</a:t>
            </a:r>
            <a:r>
              <a:rPr lang="en-US" sz="2000" dirty="0" smtClean="0"/>
              <a:t>as </a:t>
            </a:r>
            <a:r>
              <a:rPr lang="en-US" sz="2000" dirty="0"/>
              <a:t>been a party to the Kyoto Protocol since </a:t>
            </a:r>
            <a:r>
              <a:rPr lang="en-US" sz="2000" dirty="0" smtClean="0"/>
              <a:t>200</a:t>
            </a:r>
            <a:r>
              <a:rPr lang="tr-TR" sz="2000" dirty="0" smtClean="0"/>
              <a:t>9</a:t>
            </a:r>
          </a:p>
          <a:p>
            <a:pPr algn="just">
              <a:spcBef>
                <a:spcPts val="0"/>
              </a:spcBef>
              <a:buFont typeface="Wingdings" panose="05000000000000000000" pitchFamily="2" charset="2"/>
              <a:buChar char="§"/>
            </a:pPr>
            <a:r>
              <a:rPr lang="tr-TR" sz="2000" dirty="0" err="1" smtClean="0"/>
              <a:t>Passed</a:t>
            </a:r>
            <a:r>
              <a:rPr lang="tr-TR" sz="2000" dirty="0" smtClean="0"/>
              <a:t> e</a:t>
            </a:r>
            <a:r>
              <a:rPr lang="en-US" sz="2000" dirty="0" err="1" smtClean="0"/>
              <a:t>nvironmental</a:t>
            </a:r>
            <a:r>
              <a:rPr lang="en-US" sz="2000" dirty="0" smtClean="0"/>
              <a:t> </a:t>
            </a:r>
            <a:r>
              <a:rPr lang="en-US" sz="2000" dirty="0"/>
              <a:t>laws to set emission standards for industry and power </a:t>
            </a:r>
            <a:r>
              <a:rPr lang="en-US" sz="2000" dirty="0" smtClean="0"/>
              <a:t>plants</a:t>
            </a:r>
            <a:r>
              <a:rPr lang="en-US" sz="2000" dirty="0"/>
              <a:t>. </a:t>
            </a:r>
            <a:endParaRPr lang="tr-TR"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15</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pic>
        <p:nvPicPr>
          <p:cNvPr id="1026" name="Picture 2" descr="https://venividiwiki.ee.virginia.edu/mediawiki/images/thumb/0/02/Cc8ep.png/700px-Cc8e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4250" y="3647121"/>
            <a:ext cx="6667500" cy="2619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28747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28650" indent="-514350"/>
            <a:r>
              <a:rPr lang="tr-TR" sz="4800" dirty="0" err="1"/>
              <a:t>Energy</a:t>
            </a:r>
            <a:r>
              <a:rPr lang="tr-TR" sz="4800" dirty="0"/>
              <a:t> R&amp;D </a:t>
            </a:r>
            <a:r>
              <a:rPr lang="tr-TR" sz="4800" dirty="0" err="1"/>
              <a:t>and</a:t>
            </a:r>
            <a:r>
              <a:rPr lang="tr-TR" sz="4800" dirty="0"/>
              <a:t> </a:t>
            </a:r>
            <a:r>
              <a:rPr lang="tr-TR" sz="4800" dirty="0" err="1"/>
              <a:t>Investments</a:t>
            </a:r>
            <a:r>
              <a:rPr lang="tr-TR" sz="4800" dirty="0"/>
              <a:t> </a:t>
            </a:r>
          </a:p>
        </p:txBody>
      </p:sp>
      <p:sp>
        <p:nvSpPr>
          <p:cNvPr id="3" name="Content Placeholder 2"/>
          <p:cNvSpPr>
            <a:spLocks noGrp="1"/>
          </p:cNvSpPr>
          <p:nvPr>
            <p:ph idx="1"/>
          </p:nvPr>
        </p:nvSpPr>
        <p:spPr>
          <a:xfrm>
            <a:off x="457200" y="1600200"/>
            <a:ext cx="7620000" cy="4800600"/>
          </a:xfrm>
        </p:spPr>
        <p:txBody>
          <a:bodyPr>
            <a:normAutofit fontScale="92500" lnSpcReduction="10000"/>
          </a:bodyPr>
          <a:lstStyle/>
          <a:p>
            <a:pPr algn="just">
              <a:spcBef>
                <a:spcPts val="0"/>
              </a:spcBef>
              <a:buFont typeface="Wingdings" panose="05000000000000000000" pitchFamily="2" charset="2"/>
              <a:buChar char="§"/>
            </a:pPr>
            <a:r>
              <a:rPr lang="en-US" dirty="0" smtClean="0"/>
              <a:t>Turkey </a:t>
            </a:r>
            <a:r>
              <a:rPr lang="en-US" dirty="0"/>
              <a:t>produces twice of the electricity it did 10 years ago. </a:t>
            </a:r>
            <a:endParaRPr lang="tr-TR" dirty="0" smtClean="0"/>
          </a:p>
          <a:p>
            <a:pPr algn="just">
              <a:spcBef>
                <a:spcPts val="0"/>
              </a:spcBef>
              <a:buFont typeface="Wingdings" panose="05000000000000000000" pitchFamily="2" charset="2"/>
              <a:buChar char="§"/>
            </a:pPr>
            <a:r>
              <a:rPr lang="en-US" dirty="0" smtClean="0"/>
              <a:t>100 </a:t>
            </a:r>
            <a:r>
              <a:rPr lang="en-US" dirty="0"/>
              <a:t>new power plants, 70% of which are renewable, have begun to operate in the first half of </a:t>
            </a:r>
            <a:r>
              <a:rPr lang="en-US" dirty="0" smtClean="0"/>
              <a:t>2013</a:t>
            </a:r>
            <a:r>
              <a:rPr lang="tr-TR" dirty="0" smtClean="0"/>
              <a:t>, </a:t>
            </a:r>
            <a:r>
              <a:rPr lang="en-US" dirty="0" smtClean="0"/>
              <a:t>a</a:t>
            </a:r>
            <a:r>
              <a:rPr lang="tr-TR" dirty="0" smtClean="0"/>
              <a:t>n </a:t>
            </a:r>
            <a:r>
              <a:rPr lang="en-US" dirty="0" smtClean="0"/>
              <a:t>indicator of the fast growth in energy sector. </a:t>
            </a:r>
            <a:endParaRPr lang="tr-TR" dirty="0" smtClean="0"/>
          </a:p>
          <a:p>
            <a:pPr algn="just">
              <a:spcBef>
                <a:spcPts val="0"/>
              </a:spcBef>
              <a:buFont typeface="Wingdings" panose="05000000000000000000" pitchFamily="2" charset="2"/>
              <a:buChar char="§"/>
            </a:pPr>
            <a:r>
              <a:rPr lang="en-US" dirty="0"/>
              <a:t>Since 2004, public spending on energy </a:t>
            </a:r>
            <a:r>
              <a:rPr lang="en-US" dirty="0" smtClean="0"/>
              <a:t>R</a:t>
            </a:r>
            <a:r>
              <a:rPr lang="tr-TR" dirty="0" smtClean="0"/>
              <a:t>&amp;D</a:t>
            </a:r>
            <a:r>
              <a:rPr lang="en-US" dirty="0" smtClean="0"/>
              <a:t> </a:t>
            </a:r>
            <a:r>
              <a:rPr lang="en-US" dirty="0"/>
              <a:t>has increased to reach USD 7.5 million in </a:t>
            </a:r>
            <a:r>
              <a:rPr lang="en-US" dirty="0" smtClean="0"/>
              <a:t>2008</a:t>
            </a:r>
            <a:r>
              <a:rPr lang="tr-TR" dirty="0" smtClean="0"/>
              <a:t>:</a:t>
            </a:r>
            <a:r>
              <a:rPr lang="en-US" dirty="0" smtClean="0"/>
              <a:t> </a:t>
            </a:r>
            <a:r>
              <a:rPr lang="en-US" dirty="0"/>
              <a:t>Out of that total, USD 3 million was spent on fossil fuels projects, USD 1.9 million on renewable energy and USD 1.4 million on hydrogen and fuel cells. </a:t>
            </a:r>
            <a:endParaRPr lang="tr-TR" dirty="0" smtClean="0"/>
          </a:p>
          <a:p>
            <a:pPr marL="114300" indent="0" algn="just">
              <a:spcBef>
                <a:spcPts val="0"/>
              </a:spcBef>
              <a:buNone/>
            </a:pPr>
            <a:endParaRPr lang="tr-TR" dirty="0"/>
          </a:p>
          <a:p>
            <a:pPr marL="114300" indent="0" algn="just">
              <a:spcBef>
                <a:spcPts val="0"/>
              </a:spcBef>
              <a:buNone/>
            </a:pPr>
            <a:r>
              <a:rPr lang="en-US" dirty="0" smtClean="0"/>
              <a:t>There </a:t>
            </a:r>
            <a:r>
              <a:rPr lang="en-US" dirty="0"/>
              <a:t>are no comprehensive data on private sector spending on energy R&amp;D. Public spending on R&amp;D is expected to continue to grow, as the Vision 2023 Program, which contains several energy R&amp;D priorities, is supported by an increase in financing</a:t>
            </a:r>
            <a:r>
              <a:rPr lang="en-US" dirty="0" smtClean="0"/>
              <a:t>.</a:t>
            </a:r>
            <a:endParaRPr lang="tr-TR" dirty="0" smtClean="0"/>
          </a:p>
          <a:p>
            <a:pPr algn="just">
              <a:spcBef>
                <a:spcPts val="0"/>
              </a:spcBef>
              <a:buFont typeface="Wingdings" panose="05000000000000000000" pitchFamily="2" charset="2"/>
              <a:buChar char="§"/>
            </a:pPr>
            <a:endParaRPr lang="tr-TR" sz="2000" dirty="0" smtClean="0"/>
          </a:p>
          <a:p>
            <a:pPr algn="just">
              <a:spcBef>
                <a:spcPts val="0"/>
              </a:spcBef>
              <a:buFont typeface="Wingdings" panose="05000000000000000000" pitchFamily="2" charset="2"/>
              <a:buChar char="§"/>
            </a:pPr>
            <a:endParaRPr lang="en-US" sz="2000" dirty="0" smtClean="0"/>
          </a:p>
          <a:p>
            <a:pPr marL="114300" indent="0">
              <a:buNone/>
            </a:pPr>
            <a:r>
              <a:rPr lang="en-US" sz="2000" dirty="0" smtClean="0"/>
              <a:t> </a:t>
            </a:r>
            <a:endParaRPr lang="en-US" sz="2000" dirty="0"/>
          </a:p>
          <a:p>
            <a:pPr marL="114300" indent="0" algn="just">
              <a:buNone/>
            </a:pPr>
            <a:endParaRPr lang="en-US"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16</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35032390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28650" indent="-514350"/>
            <a:r>
              <a:rPr lang="tr-TR" sz="4800" dirty="0" err="1"/>
              <a:t>Energy</a:t>
            </a:r>
            <a:r>
              <a:rPr lang="tr-TR" sz="4800" dirty="0"/>
              <a:t> R&amp;D </a:t>
            </a:r>
            <a:r>
              <a:rPr lang="tr-TR" sz="4800" dirty="0" err="1"/>
              <a:t>and</a:t>
            </a:r>
            <a:r>
              <a:rPr lang="tr-TR" sz="4800" dirty="0"/>
              <a:t> </a:t>
            </a:r>
            <a:r>
              <a:rPr lang="tr-TR" sz="4800" dirty="0" err="1"/>
              <a:t>Investments</a:t>
            </a:r>
            <a:r>
              <a:rPr lang="tr-TR" sz="4800" dirty="0"/>
              <a:t> </a:t>
            </a:r>
          </a:p>
        </p:txBody>
      </p:sp>
      <p:sp>
        <p:nvSpPr>
          <p:cNvPr id="3" name="Content Placeholder 2"/>
          <p:cNvSpPr>
            <a:spLocks noGrp="1"/>
          </p:cNvSpPr>
          <p:nvPr>
            <p:ph idx="1"/>
          </p:nvPr>
        </p:nvSpPr>
        <p:spPr>
          <a:xfrm>
            <a:off x="457200" y="1600200"/>
            <a:ext cx="7620000" cy="4800600"/>
          </a:xfrm>
        </p:spPr>
        <p:txBody>
          <a:bodyPr>
            <a:normAutofit/>
          </a:bodyPr>
          <a:lstStyle/>
          <a:p>
            <a:pPr marL="114300" indent="0">
              <a:spcBef>
                <a:spcPts val="0"/>
              </a:spcBef>
              <a:buNone/>
            </a:pPr>
            <a:r>
              <a:rPr lang="en-US" sz="2000" dirty="0"/>
              <a:t>Compared to other developed countries, public funding for energy R&amp;D remains low in Turkey</a:t>
            </a:r>
            <a:r>
              <a:rPr lang="en-US" sz="2000" dirty="0" smtClean="0"/>
              <a:t>.</a:t>
            </a:r>
            <a:endParaRPr lang="tr-TR" sz="2000" dirty="0" smtClean="0"/>
          </a:p>
          <a:p>
            <a:pPr marL="114300" indent="0">
              <a:spcBef>
                <a:spcPts val="0"/>
              </a:spcBef>
              <a:buNone/>
            </a:pPr>
            <a:endParaRPr lang="tr-TR" sz="2000" dirty="0" smtClean="0"/>
          </a:p>
          <a:p>
            <a:pPr algn="just">
              <a:spcBef>
                <a:spcPts val="0"/>
              </a:spcBef>
              <a:buFont typeface="Wingdings" panose="05000000000000000000" pitchFamily="2" charset="2"/>
              <a:buChar char="§"/>
            </a:pPr>
            <a:endParaRPr lang="tr-TR" sz="2000" dirty="0" smtClean="0"/>
          </a:p>
          <a:p>
            <a:pPr algn="just">
              <a:spcBef>
                <a:spcPts val="0"/>
              </a:spcBef>
              <a:buFont typeface="Wingdings" panose="05000000000000000000" pitchFamily="2" charset="2"/>
              <a:buChar char="§"/>
            </a:pPr>
            <a:endParaRPr lang="en-US" sz="2000" dirty="0" smtClean="0"/>
          </a:p>
          <a:p>
            <a:pPr marL="114300" indent="0">
              <a:buNone/>
            </a:pPr>
            <a:r>
              <a:rPr lang="en-US" sz="2000" dirty="0" smtClean="0"/>
              <a:t> </a:t>
            </a:r>
            <a:endParaRPr lang="en-US" sz="2000" dirty="0"/>
          </a:p>
          <a:p>
            <a:pPr marL="114300" indent="0" algn="just">
              <a:buNone/>
            </a:pPr>
            <a:endParaRPr lang="en-US"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17</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pic>
        <p:nvPicPr>
          <p:cNvPr id="2050" name="Picture 2" descr="https://venividiwiki.ee.virginia.edu/mediawiki/images/a/a3/Cc6ep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7040" y="2392287"/>
            <a:ext cx="4932385" cy="3922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74071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28650" indent="-514350"/>
            <a:r>
              <a:rPr lang="tr-TR" sz="4800" dirty="0" err="1"/>
              <a:t>Energy</a:t>
            </a:r>
            <a:r>
              <a:rPr lang="tr-TR" sz="4800" dirty="0"/>
              <a:t> R&amp;D </a:t>
            </a:r>
            <a:r>
              <a:rPr lang="tr-TR" sz="4800" dirty="0" err="1"/>
              <a:t>and</a:t>
            </a:r>
            <a:r>
              <a:rPr lang="tr-TR" sz="4800" dirty="0"/>
              <a:t> </a:t>
            </a:r>
            <a:r>
              <a:rPr lang="tr-TR" sz="4800" dirty="0" err="1"/>
              <a:t>Investments</a:t>
            </a:r>
            <a:r>
              <a:rPr lang="tr-TR" sz="4800" dirty="0"/>
              <a:t> </a:t>
            </a:r>
          </a:p>
        </p:txBody>
      </p:sp>
      <p:sp>
        <p:nvSpPr>
          <p:cNvPr id="3" name="Content Placeholder 2"/>
          <p:cNvSpPr>
            <a:spLocks noGrp="1"/>
          </p:cNvSpPr>
          <p:nvPr>
            <p:ph idx="1"/>
          </p:nvPr>
        </p:nvSpPr>
        <p:spPr>
          <a:xfrm>
            <a:off x="457200" y="1600200"/>
            <a:ext cx="7620000" cy="4800600"/>
          </a:xfrm>
        </p:spPr>
        <p:txBody>
          <a:bodyPr>
            <a:normAutofit/>
          </a:bodyPr>
          <a:lstStyle/>
          <a:p>
            <a:pPr marL="0" indent="0" algn="just">
              <a:spcBef>
                <a:spcPts val="0"/>
              </a:spcBef>
              <a:buNone/>
            </a:pPr>
            <a:r>
              <a:rPr lang="en-US" sz="2000" dirty="0" smtClean="0"/>
              <a:t>While sustaining the growth, the country puts forth an effort to improve its’ technology. Turkey has several government institutions to manage science and research activities</a:t>
            </a:r>
            <a:r>
              <a:rPr lang="tr-TR" sz="2000" dirty="0" smtClean="0"/>
              <a:t>. </a:t>
            </a:r>
            <a:r>
              <a:rPr lang="en-US" sz="2000" dirty="0" smtClean="0"/>
              <a:t>The highest level decisions on science and research policy are made by</a:t>
            </a:r>
            <a:r>
              <a:rPr lang="tr-TR" sz="2000" dirty="0" smtClean="0"/>
              <a:t>:</a:t>
            </a:r>
          </a:p>
          <a:p>
            <a:pPr marL="0" indent="0" algn="just">
              <a:spcBef>
                <a:spcPts val="0"/>
              </a:spcBef>
              <a:buNone/>
            </a:pPr>
            <a:endParaRPr lang="tr-TR" sz="2000" dirty="0" smtClean="0"/>
          </a:p>
          <a:p>
            <a:pPr indent="-342900" algn="just">
              <a:spcBef>
                <a:spcPts val="0"/>
              </a:spcBef>
              <a:buFont typeface="Wingdings" panose="05000000000000000000" pitchFamily="2" charset="2"/>
              <a:buChar char="§"/>
            </a:pPr>
            <a:r>
              <a:rPr lang="en-US" sz="2000" dirty="0" smtClean="0"/>
              <a:t>Grand National Assembly of Turkey</a:t>
            </a:r>
            <a:endParaRPr lang="tr-TR" sz="2000" dirty="0" smtClean="0"/>
          </a:p>
          <a:p>
            <a:pPr indent="-342900" algn="just">
              <a:spcBef>
                <a:spcPts val="0"/>
              </a:spcBef>
              <a:buFont typeface="Wingdings" panose="05000000000000000000" pitchFamily="2" charset="2"/>
              <a:buChar char="§"/>
            </a:pPr>
            <a:r>
              <a:rPr lang="en-US" sz="2000" dirty="0" smtClean="0"/>
              <a:t>Council of Ministers</a:t>
            </a:r>
            <a:endParaRPr lang="tr-TR" sz="2000" dirty="0" smtClean="0"/>
          </a:p>
          <a:p>
            <a:pPr indent="-342900" algn="just">
              <a:spcBef>
                <a:spcPts val="0"/>
              </a:spcBef>
              <a:buFont typeface="Wingdings" panose="05000000000000000000" pitchFamily="2" charset="2"/>
              <a:buChar char="§"/>
            </a:pPr>
            <a:r>
              <a:rPr lang="en-US" sz="2000" dirty="0" smtClean="0"/>
              <a:t>State Planning Organization (DPT</a:t>
            </a:r>
            <a:r>
              <a:rPr lang="tr-TR" sz="2000" dirty="0" smtClean="0"/>
              <a:t>)</a:t>
            </a:r>
          </a:p>
          <a:p>
            <a:pPr indent="-342900" algn="just">
              <a:spcBef>
                <a:spcPts val="0"/>
              </a:spcBef>
              <a:buFont typeface="Wingdings" panose="05000000000000000000" pitchFamily="2" charset="2"/>
              <a:buChar char="§"/>
            </a:pPr>
            <a:r>
              <a:rPr lang="en-US" sz="2000" dirty="0" smtClean="0"/>
              <a:t>Supreme Council of Science and Technology (BTYK) </a:t>
            </a:r>
            <a:endParaRPr lang="tr-TR" sz="2000" dirty="0" smtClean="0"/>
          </a:p>
          <a:p>
            <a:pPr indent="-342900" algn="just">
              <a:spcBef>
                <a:spcPts val="0"/>
              </a:spcBef>
              <a:buFont typeface="Wingdings" panose="05000000000000000000" pitchFamily="2" charset="2"/>
              <a:buChar char="§"/>
            </a:pPr>
            <a:r>
              <a:rPr lang="en-US" sz="2000" dirty="0" smtClean="0"/>
              <a:t>Scientific and Technological Research Council of Turkey (TUBITAK)</a:t>
            </a:r>
            <a:endParaRPr lang="tr-TR" sz="2000" dirty="0" smtClean="0"/>
          </a:p>
          <a:p>
            <a:pPr marL="0" indent="0" algn="just">
              <a:spcBef>
                <a:spcPts val="0"/>
              </a:spcBef>
              <a:buNone/>
            </a:pPr>
            <a:endParaRPr lang="tr-TR" sz="2000" dirty="0"/>
          </a:p>
          <a:p>
            <a:pPr marL="0" indent="0" algn="just">
              <a:spcBef>
                <a:spcPts val="0"/>
              </a:spcBef>
              <a:buNone/>
            </a:pPr>
            <a:r>
              <a:rPr lang="en-US" sz="2000" dirty="0" smtClean="0"/>
              <a:t>DPT and TUBITAK are the two main responsible institutions regarding the science and research policy development process. </a:t>
            </a:r>
            <a:endParaRPr lang="en-US"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18</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22534784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28650" indent="-514350"/>
            <a:r>
              <a:rPr lang="tr-TR" sz="4800" dirty="0" err="1"/>
              <a:t>Energy</a:t>
            </a:r>
            <a:r>
              <a:rPr lang="tr-TR" sz="4800" dirty="0"/>
              <a:t> R&amp;D </a:t>
            </a:r>
            <a:r>
              <a:rPr lang="tr-TR" sz="4800" dirty="0" err="1"/>
              <a:t>and</a:t>
            </a:r>
            <a:r>
              <a:rPr lang="tr-TR" sz="4800" dirty="0"/>
              <a:t> </a:t>
            </a:r>
            <a:r>
              <a:rPr lang="tr-TR" sz="4800" dirty="0" err="1"/>
              <a:t>Investments</a:t>
            </a:r>
            <a:r>
              <a:rPr lang="tr-TR" sz="4800" dirty="0"/>
              <a:t> </a:t>
            </a:r>
          </a:p>
        </p:txBody>
      </p:sp>
      <p:sp>
        <p:nvSpPr>
          <p:cNvPr id="3" name="Content Placeholder 2"/>
          <p:cNvSpPr>
            <a:spLocks noGrp="1"/>
          </p:cNvSpPr>
          <p:nvPr>
            <p:ph idx="1"/>
          </p:nvPr>
        </p:nvSpPr>
        <p:spPr>
          <a:xfrm>
            <a:off x="457200" y="1600200"/>
            <a:ext cx="7620000" cy="4800600"/>
          </a:xfrm>
        </p:spPr>
        <p:txBody>
          <a:bodyPr>
            <a:normAutofit fontScale="92500" lnSpcReduction="20000"/>
          </a:bodyPr>
          <a:lstStyle/>
          <a:p>
            <a:pPr marL="114300" indent="0" algn="just">
              <a:buNone/>
            </a:pPr>
            <a:r>
              <a:rPr lang="en-US" sz="2000" dirty="0"/>
              <a:t>The following government bodies provide funding or financial incentives for R&amp;D</a:t>
            </a:r>
            <a:r>
              <a:rPr lang="en-US" sz="2000" dirty="0" smtClean="0"/>
              <a:t>:</a:t>
            </a:r>
            <a:endParaRPr lang="tr-TR" sz="2000" dirty="0" smtClean="0"/>
          </a:p>
          <a:p>
            <a:pPr marL="114300" indent="0" algn="just">
              <a:buNone/>
            </a:pPr>
            <a:endParaRPr lang="en-US" sz="2000" dirty="0"/>
          </a:p>
          <a:p>
            <a:pPr algn="just">
              <a:buFont typeface="Wingdings" panose="05000000000000000000" pitchFamily="2" charset="2"/>
              <a:buChar char="§"/>
            </a:pPr>
            <a:r>
              <a:rPr lang="en-US" sz="2000" dirty="0">
                <a:solidFill>
                  <a:schemeClr val="accent1"/>
                </a:solidFill>
              </a:rPr>
              <a:t>The ministry of Finance </a:t>
            </a:r>
            <a:r>
              <a:rPr lang="en-US" sz="2000" dirty="0" smtClean="0"/>
              <a:t>provides </a:t>
            </a:r>
            <a:r>
              <a:rPr lang="en-US" sz="2000" dirty="0"/>
              <a:t>tax reduction for the R&amp;D expenditures of private firms by a ratio of 40%. </a:t>
            </a:r>
          </a:p>
          <a:p>
            <a:pPr algn="just">
              <a:buFont typeface="Wingdings" panose="05000000000000000000" pitchFamily="2" charset="2"/>
              <a:buChar char="§"/>
            </a:pPr>
            <a:r>
              <a:rPr lang="en-US" sz="2000" dirty="0">
                <a:solidFill>
                  <a:schemeClr val="accent1"/>
                </a:solidFill>
              </a:rPr>
              <a:t>TUBITAK</a:t>
            </a:r>
            <a:r>
              <a:rPr lang="en-US" sz="2000" dirty="0"/>
              <a:t> provides grant funds for the private sector </a:t>
            </a:r>
            <a:r>
              <a:rPr lang="tr-TR" sz="2000" dirty="0" err="1" smtClean="0"/>
              <a:t>and</a:t>
            </a:r>
            <a:r>
              <a:rPr lang="tr-TR" sz="2000" dirty="0" smtClean="0"/>
              <a:t> </a:t>
            </a:r>
            <a:r>
              <a:rPr lang="tr-TR" sz="2000" dirty="0" err="1" smtClean="0"/>
              <a:t>the</a:t>
            </a:r>
            <a:r>
              <a:rPr lang="tr-TR" sz="2000" dirty="0" smtClean="0"/>
              <a:t> </a:t>
            </a:r>
            <a:r>
              <a:rPr lang="tr-TR" sz="2000" dirty="0" err="1" smtClean="0"/>
              <a:t>universities</a:t>
            </a:r>
            <a:endParaRPr lang="en-US" sz="2000" dirty="0"/>
          </a:p>
          <a:p>
            <a:pPr algn="just">
              <a:buFont typeface="Wingdings" panose="05000000000000000000" pitchFamily="2" charset="2"/>
              <a:buChar char="§"/>
            </a:pPr>
            <a:r>
              <a:rPr lang="en-US" sz="2000" dirty="0">
                <a:solidFill>
                  <a:schemeClr val="accent1"/>
                </a:solidFill>
              </a:rPr>
              <a:t>The Technology Development Foundation of Turkey (TTGV) </a:t>
            </a:r>
            <a:r>
              <a:rPr lang="en-US" sz="2000" dirty="0"/>
              <a:t>provides soft loans for R&amp;D projects in the private </a:t>
            </a:r>
            <a:r>
              <a:rPr lang="en-US" sz="2000" dirty="0" smtClean="0"/>
              <a:t>sector </a:t>
            </a:r>
            <a:r>
              <a:rPr lang="en-US" sz="2000" dirty="0"/>
              <a:t>in the fields of renewable energy, energy efficiency and cleaner energy production</a:t>
            </a:r>
            <a:r>
              <a:rPr lang="en-US" sz="2000" dirty="0" smtClean="0"/>
              <a:t>. </a:t>
            </a:r>
            <a:r>
              <a:rPr lang="en-US" sz="2000" dirty="0" smtClean="0">
                <a:solidFill>
                  <a:schemeClr val="accent1"/>
                </a:solidFill>
              </a:rPr>
              <a:t>TTG</a:t>
            </a:r>
            <a:r>
              <a:rPr lang="tr-TR" sz="2000" dirty="0" smtClean="0">
                <a:solidFill>
                  <a:schemeClr val="accent1"/>
                </a:solidFill>
              </a:rPr>
              <a:t>V</a:t>
            </a:r>
            <a:r>
              <a:rPr lang="en-US" sz="2000" dirty="0" smtClean="0">
                <a:solidFill>
                  <a:schemeClr val="accent1"/>
                </a:solidFill>
              </a:rPr>
              <a:t> </a:t>
            </a:r>
            <a:r>
              <a:rPr lang="en-US" sz="2000" dirty="0" smtClean="0"/>
              <a:t>has </a:t>
            </a:r>
            <a:r>
              <a:rPr lang="tr-TR" sz="2000" dirty="0" smtClean="0"/>
              <a:t>a </a:t>
            </a:r>
            <a:r>
              <a:rPr lang="en-US" sz="2000" dirty="0" smtClean="0"/>
              <a:t>new program for commercialization of advanced technologies </a:t>
            </a:r>
            <a:endParaRPr lang="tr-TR" sz="2000" dirty="0" smtClean="0"/>
          </a:p>
          <a:p>
            <a:pPr algn="just">
              <a:buFont typeface="Wingdings" panose="05000000000000000000" pitchFamily="2" charset="2"/>
              <a:buChar char="§"/>
            </a:pPr>
            <a:r>
              <a:rPr lang="en-US" sz="2000" dirty="0" smtClean="0">
                <a:solidFill>
                  <a:schemeClr val="accent1"/>
                </a:solidFill>
              </a:rPr>
              <a:t>The under-secretariat of Foreign Trade (DTM) </a:t>
            </a:r>
            <a:r>
              <a:rPr lang="en-US" sz="2000" dirty="0" smtClean="0"/>
              <a:t>provides grant funds for the private sector. The support is on project base</a:t>
            </a:r>
            <a:r>
              <a:rPr lang="tr-TR" sz="2000" dirty="0" smtClean="0"/>
              <a:t>.</a:t>
            </a:r>
            <a:endParaRPr lang="en-US" sz="2000" dirty="0" smtClean="0"/>
          </a:p>
          <a:p>
            <a:pPr algn="just">
              <a:buFont typeface="Wingdings" panose="05000000000000000000" pitchFamily="2" charset="2"/>
              <a:buChar char="§"/>
            </a:pPr>
            <a:r>
              <a:rPr lang="en-US" sz="2000" dirty="0" smtClean="0">
                <a:solidFill>
                  <a:schemeClr val="accent1"/>
                </a:solidFill>
              </a:rPr>
              <a:t>The Ministry of Industry and Trade</a:t>
            </a:r>
            <a:r>
              <a:rPr lang="en-US" sz="2000" dirty="0" smtClean="0"/>
              <a:t>, through its bounded institution </a:t>
            </a:r>
            <a:r>
              <a:rPr lang="en-US" sz="2000" dirty="0" smtClean="0">
                <a:solidFill>
                  <a:schemeClr val="accent1"/>
                </a:solidFill>
              </a:rPr>
              <a:t>KOSGEB</a:t>
            </a:r>
            <a:r>
              <a:rPr lang="en-US" sz="2000" dirty="0" smtClean="0"/>
              <a:t>, provides funds for small and medium-sized enterprises (SMEs) </a:t>
            </a:r>
          </a:p>
          <a:p>
            <a:pPr algn="just">
              <a:buFont typeface="Wingdings" panose="05000000000000000000" pitchFamily="2" charset="2"/>
              <a:buChar char="§"/>
            </a:pPr>
            <a:r>
              <a:rPr lang="en-US" sz="2000" dirty="0" smtClean="0">
                <a:solidFill>
                  <a:schemeClr val="accent1"/>
                </a:solidFill>
              </a:rPr>
              <a:t>The Ministry of Energy and Natural Resources</a:t>
            </a:r>
            <a:r>
              <a:rPr lang="en-US" sz="2000" dirty="0" smtClean="0"/>
              <a:t> provides funding for energy related R&amp;D projects within its ENAR Program. </a:t>
            </a:r>
          </a:p>
          <a:p>
            <a:pPr algn="just">
              <a:buFont typeface="Wingdings" panose="05000000000000000000" pitchFamily="2" charset="2"/>
              <a:buChar char="§"/>
            </a:pPr>
            <a:r>
              <a:rPr lang="en-US" sz="2000" dirty="0" smtClean="0">
                <a:solidFill>
                  <a:schemeClr val="accent1"/>
                </a:solidFill>
              </a:rPr>
              <a:t>The Credit Guarantee Fund (KGF) </a:t>
            </a:r>
            <a:r>
              <a:rPr lang="en-US" sz="2000" dirty="0" smtClean="0"/>
              <a:t>provides guarantees on loans to SMEs for facilitating risk-sharing and lending among Turkish banks. </a:t>
            </a:r>
            <a:endParaRPr lang="en-US"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19</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24776681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err="1" smtClean="0"/>
              <a:t>Contents</a:t>
            </a:r>
            <a:endParaRPr lang="en-US" dirty="0"/>
          </a:p>
        </p:txBody>
      </p:sp>
      <p:sp>
        <p:nvSpPr>
          <p:cNvPr id="3" name="Content Placeholder 2"/>
          <p:cNvSpPr>
            <a:spLocks noGrp="1"/>
          </p:cNvSpPr>
          <p:nvPr>
            <p:ph idx="1"/>
          </p:nvPr>
        </p:nvSpPr>
        <p:spPr/>
        <p:txBody>
          <a:bodyPr>
            <a:normAutofit/>
          </a:bodyPr>
          <a:lstStyle/>
          <a:p>
            <a:pPr marL="628650" indent="-514350" algn="just">
              <a:buAutoNum type="arabicPeriod"/>
            </a:pPr>
            <a:r>
              <a:rPr lang="tr-TR" sz="2400" dirty="0" err="1" smtClean="0"/>
              <a:t>Towards</a:t>
            </a:r>
            <a:r>
              <a:rPr lang="tr-TR" sz="2400" dirty="0" smtClean="0"/>
              <a:t> a </a:t>
            </a:r>
            <a:r>
              <a:rPr lang="tr-TR" sz="2400" dirty="0" err="1" smtClean="0"/>
              <a:t>Sustainable</a:t>
            </a:r>
            <a:r>
              <a:rPr lang="tr-TR" sz="2400" dirty="0" smtClean="0"/>
              <a:t> </a:t>
            </a:r>
            <a:r>
              <a:rPr lang="tr-TR" sz="2400" dirty="0" err="1" smtClean="0"/>
              <a:t>Future</a:t>
            </a:r>
            <a:endParaRPr lang="tr-TR" sz="2400" dirty="0" smtClean="0"/>
          </a:p>
          <a:p>
            <a:pPr marL="628650" indent="-514350" algn="just">
              <a:buAutoNum type="arabicPeriod"/>
            </a:pPr>
            <a:r>
              <a:rPr lang="tr-TR" sz="2400" dirty="0" smtClean="0"/>
              <a:t>Country Profile</a:t>
            </a:r>
          </a:p>
          <a:p>
            <a:pPr marL="628650" indent="-514350" algn="just">
              <a:buAutoNum type="arabicPeriod"/>
            </a:pPr>
            <a:r>
              <a:rPr lang="tr-TR" sz="2400" dirty="0" err="1" smtClean="0"/>
              <a:t>Renewable</a:t>
            </a:r>
            <a:r>
              <a:rPr lang="tr-TR" sz="2400" dirty="0" smtClean="0"/>
              <a:t> </a:t>
            </a:r>
            <a:r>
              <a:rPr lang="tr-TR" sz="2400" dirty="0" err="1" smtClean="0"/>
              <a:t>Energy</a:t>
            </a:r>
            <a:r>
              <a:rPr lang="tr-TR" sz="2400" dirty="0" smtClean="0"/>
              <a:t> </a:t>
            </a:r>
            <a:r>
              <a:rPr lang="tr-TR" sz="2400" dirty="0" err="1" smtClean="0"/>
              <a:t>Policy</a:t>
            </a:r>
            <a:endParaRPr lang="tr-TR" sz="2400" dirty="0" smtClean="0"/>
          </a:p>
          <a:p>
            <a:pPr marL="628650" indent="-514350" algn="just">
              <a:buAutoNum type="arabicPeriod"/>
            </a:pPr>
            <a:r>
              <a:rPr lang="tr-TR" sz="2400" dirty="0" err="1" smtClean="0"/>
              <a:t>Energy</a:t>
            </a:r>
            <a:r>
              <a:rPr lang="tr-TR" sz="2400" dirty="0" smtClean="0"/>
              <a:t> </a:t>
            </a:r>
            <a:r>
              <a:rPr lang="tr-TR" sz="2400" dirty="0" err="1" smtClean="0"/>
              <a:t>Efficiency</a:t>
            </a:r>
            <a:r>
              <a:rPr lang="tr-TR" sz="2400" dirty="0" smtClean="0"/>
              <a:t> </a:t>
            </a:r>
            <a:r>
              <a:rPr lang="tr-TR" sz="2400" dirty="0" err="1" smtClean="0"/>
              <a:t>Policy</a:t>
            </a:r>
            <a:endParaRPr lang="tr-TR" sz="2400" dirty="0" smtClean="0"/>
          </a:p>
          <a:p>
            <a:pPr marL="628650" indent="-514350" algn="just">
              <a:buAutoNum type="arabicPeriod"/>
            </a:pPr>
            <a:r>
              <a:rPr lang="tr-TR" sz="2400" dirty="0" err="1" smtClean="0"/>
              <a:t>Environmental</a:t>
            </a:r>
            <a:r>
              <a:rPr lang="tr-TR" sz="2400" dirty="0" smtClean="0"/>
              <a:t> </a:t>
            </a:r>
            <a:r>
              <a:rPr lang="tr-TR" sz="2400" dirty="0" err="1" smtClean="0"/>
              <a:t>Policy</a:t>
            </a:r>
            <a:endParaRPr lang="tr-TR" sz="2400" dirty="0" smtClean="0"/>
          </a:p>
          <a:p>
            <a:pPr marL="628650" indent="-514350" algn="just">
              <a:buAutoNum type="arabicPeriod"/>
            </a:pPr>
            <a:r>
              <a:rPr lang="tr-TR" sz="2400" dirty="0" err="1" smtClean="0"/>
              <a:t>Energy</a:t>
            </a:r>
            <a:r>
              <a:rPr lang="tr-TR" sz="2400" dirty="0" smtClean="0"/>
              <a:t> R&amp;D </a:t>
            </a:r>
            <a:r>
              <a:rPr lang="tr-TR" sz="2400" dirty="0" err="1" smtClean="0"/>
              <a:t>and</a:t>
            </a:r>
            <a:r>
              <a:rPr lang="tr-TR" sz="2400" dirty="0" smtClean="0"/>
              <a:t> </a:t>
            </a:r>
            <a:r>
              <a:rPr lang="tr-TR" sz="2400" dirty="0" err="1" smtClean="0"/>
              <a:t>Investments</a:t>
            </a:r>
            <a:r>
              <a:rPr lang="tr-TR" sz="2400" dirty="0" smtClean="0"/>
              <a:t> </a:t>
            </a:r>
          </a:p>
          <a:p>
            <a:pPr marL="628650" indent="-514350" algn="just">
              <a:buAutoNum type="arabicPeriod"/>
            </a:pPr>
            <a:r>
              <a:rPr lang="tr-TR" sz="2400" dirty="0" err="1" smtClean="0"/>
              <a:t>Turkey’s</a:t>
            </a:r>
            <a:r>
              <a:rPr lang="tr-TR" sz="2400" dirty="0" smtClean="0"/>
              <a:t> </a:t>
            </a:r>
            <a:r>
              <a:rPr lang="tr-TR" sz="2400" dirty="0" err="1" smtClean="0"/>
              <a:t>Foreign</a:t>
            </a:r>
            <a:r>
              <a:rPr lang="tr-TR" sz="2400" dirty="0" smtClean="0"/>
              <a:t> </a:t>
            </a:r>
            <a:r>
              <a:rPr lang="tr-TR" sz="2400" dirty="0" err="1" smtClean="0"/>
              <a:t>Relations</a:t>
            </a:r>
            <a:r>
              <a:rPr lang="tr-TR" sz="2400" dirty="0" smtClean="0"/>
              <a:t> in </a:t>
            </a:r>
            <a:r>
              <a:rPr lang="tr-TR" sz="2400" dirty="0" err="1" smtClean="0"/>
              <a:t>the</a:t>
            </a:r>
            <a:r>
              <a:rPr lang="tr-TR" sz="2400" dirty="0" smtClean="0"/>
              <a:t> </a:t>
            </a:r>
            <a:r>
              <a:rPr lang="tr-TR" sz="2400" dirty="0" err="1" smtClean="0"/>
              <a:t>Energy</a:t>
            </a:r>
            <a:r>
              <a:rPr lang="tr-TR" sz="2400" dirty="0" smtClean="0"/>
              <a:t> </a:t>
            </a:r>
            <a:r>
              <a:rPr lang="tr-TR" sz="2400" dirty="0" err="1" smtClean="0"/>
              <a:t>Issues</a:t>
            </a:r>
            <a:endParaRPr lang="tr-TR" sz="2400" dirty="0" smtClean="0"/>
          </a:p>
          <a:p>
            <a:pPr marL="628650" indent="-514350" algn="just">
              <a:buAutoNum type="arabicPeriod"/>
            </a:pPr>
            <a:r>
              <a:rPr lang="tr-TR" sz="2400" dirty="0" err="1" smtClean="0"/>
              <a:t>Critique</a:t>
            </a:r>
            <a:r>
              <a:rPr lang="tr-TR" sz="2400" dirty="0" smtClean="0"/>
              <a:t> </a:t>
            </a:r>
            <a:r>
              <a:rPr lang="tr-TR" sz="2400" dirty="0" err="1" smtClean="0"/>
              <a:t>and</a:t>
            </a:r>
            <a:r>
              <a:rPr lang="tr-TR" sz="2400" dirty="0" smtClean="0"/>
              <a:t> </a:t>
            </a:r>
            <a:r>
              <a:rPr lang="tr-TR" sz="2400" dirty="0" err="1" smtClean="0"/>
              <a:t>Recommendations</a:t>
            </a:r>
            <a:endParaRPr lang="en-US" sz="2800" dirty="0" smtClean="0"/>
          </a:p>
          <a:p>
            <a:pPr algn="just">
              <a:buFont typeface="Wingdings" panose="05000000000000000000" pitchFamily="2" charset="2"/>
              <a:buChar char="§"/>
            </a:pPr>
            <a:endParaRPr lang="en-US" sz="2400" dirty="0"/>
          </a:p>
        </p:txBody>
      </p:sp>
      <p:sp>
        <p:nvSpPr>
          <p:cNvPr id="5" name="Slide Number Placeholder 4"/>
          <p:cNvSpPr>
            <a:spLocks noGrp="1"/>
          </p:cNvSpPr>
          <p:nvPr>
            <p:ph type="sldNum" sz="quarter" idx="12"/>
          </p:nvPr>
        </p:nvSpPr>
        <p:spPr/>
        <p:txBody>
          <a:bodyPr/>
          <a:lstStyle/>
          <a:p>
            <a:fld id="{8A95250C-7F33-BF4A-9E18-61D647B61A65}" type="slidenum">
              <a:rPr lang="en-US" smtClean="0"/>
              <a:t>2</a:t>
            </a:fld>
            <a:endParaRPr lang="en-US"/>
          </a:p>
        </p:txBody>
      </p:sp>
      <p:sp>
        <p:nvSpPr>
          <p:cNvPr id="6" name="Date Placeholder 4"/>
          <p:cNvSpPr>
            <a:spLocks noGrp="1"/>
          </p:cNvSpPr>
          <p:nvPr>
            <p:ph type="dt" sz="half" idx="10"/>
          </p:nvPr>
        </p:nvSpPr>
        <p:spPr>
          <a:xfrm rot="16200000">
            <a:off x="7980022" y="2570257"/>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19139863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28650" indent="-514350"/>
            <a:r>
              <a:rPr lang="tr-TR" sz="4800" dirty="0" err="1"/>
              <a:t>Energy</a:t>
            </a:r>
            <a:r>
              <a:rPr lang="tr-TR" sz="4800" dirty="0"/>
              <a:t> R&amp;D </a:t>
            </a:r>
            <a:r>
              <a:rPr lang="tr-TR" sz="4800" dirty="0" err="1"/>
              <a:t>and</a:t>
            </a:r>
            <a:r>
              <a:rPr lang="tr-TR" sz="4800" dirty="0"/>
              <a:t> </a:t>
            </a:r>
            <a:r>
              <a:rPr lang="tr-TR" sz="4800" dirty="0" err="1"/>
              <a:t>Investments</a:t>
            </a:r>
            <a:r>
              <a:rPr lang="tr-TR" sz="4800" dirty="0"/>
              <a:t> </a:t>
            </a:r>
          </a:p>
        </p:txBody>
      </p:sp>
      <p:sp>
        <p:nvSpPr>
          <p:cNvPr id="3" name="Content Placeholder 2"/>
          <p:cNvSpPr>
            <a:spLocks noGrp="1"/>
          </p:cNvSpPr>
          <p:nvPr>
            <p:ph idx="1"/>
          </p:nvPr>
        </p:nvSpPr>
        <p:spPr>
          <a:xfrm>
            <a:off x="457200" y="1600200"/>
            <a:ext cx="7620000" cy="4800600"/>
          </a:xfrm>
        </p:spPr>
        <p:txBody>
          <a:bodyPr>
            <a:normAutofit/>
          </a:bodyPr>
          <a:lstStyle/>
          <a:p>
            <a:pPr marL="114300" indent="0" algn="just">
              <a:buNone/>
            </a:pPr>
            <a:r>
              <a:rPr lang="tr-TR" sz="2000" b="1" dirty="0" err="1" smtClean="0">
                <a:solidFill>
                  <a:schemeClr val="accent1"/>
                </a:solidFill>
              </a:rPr>
              <a:t>Universities</a:t>
            </a:r>
            <a:r>
              <a:rPr lang="tr-TR" sz="2000" b="1" dirty="0" smtClean="0">
                <a:solidFill>
                  <a:schemeClr val="accent1"/>
                </a:solidFill>
              </a:rPr>
              <a:t>: </a:t>
            </a:r>
            <a:r>
              <a:rPr lang="en-US" sz="2000" dirty="0" smtClean="0"/>
              <a:t>Clean </a:t>
            </a:r>
            <a:r>
              <a:rPr lang="en-US" sz="2000" dirty="0"/>
              <a:t>energy is a very active research topic in Turkish </a:t>
            </a:r>
            <a:r>
              <a:rPr lang="en-US" sz="2000" dirty="0" smtClean="0"/>
              <a:t>Universities.</a:t>
            </a:r>
            <a:r>
              <a:rPr lang="tr-TR" sz="2000" dirty="0" smtClean="0"/>
              <a:t> </a:t>
            </a:r>
            <a:r>
              <a:rPr lang="en-US" sz="2000" dirty="0" smtClean="0"/>
              <a:t>Turkey </a:t>
            </a:r>
            <a:r>
              <a:rPr lang="en-US" sz="2000" dirty="0"/>
              <a:t>is ranked 13th in number of published clean energy R&amp;D papers while ranked 4th in specialization index and scientific </a:t>
            </a:r>
            <a:r>
              <a:rPr lang="en-US" sz="2000" dirty="0" smtClean="0"/>
              <a:t>impact. </a:t>
            </a:r>
            <a:endParaRPr lang="tr-TR"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20</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950" y="2857500"/>
            <a:ext cx="7134225" cy="3543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89287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28650" indent="-514350"/>
            <a:r>
              <a:rPr lang="tr-TR" sz="4800" dirty="0" err="1"/>
              <a:t>Energy</a:t>
            </a:r>
            <a:r>
              <a:rPr lang="tr-TR" sz="4800" dirty="0"/>
              <a:t> R&amp;D </a:t>
            </a:r>
            <a:r>
              <a:rPr lang="tr-TR" sz="4800" dirty="0" err="1"/>
              <a:t>and</a:t>
            </a:r>
            <a:r>
              <a:rPr lang="tr-TR" sz="4800" dirty="0"/>
              <a:t> </a:t>
            </a:r>
            <a:r>
              <a:rPr lang="tr-TR" sz="4800" dirty="0" err="1"/>
              <a:t>Investments</a:t>
            </a:r>
            <a:r>
              <a:rPr lang="tr-TR" sz="4800" dirty="0"/>
              <a:t> </a:t>
            </a:r>
          </a:p>
        </p:txBody>
      </p:sp>
      <p:sp>
        <p:nvSpPr>
          <p:cNvPr id="3" name="Content Placeholder 2"/>
          <p:cNvSpPr>
            <a:spLocks noGrp="1"/>
          </p:cNvSpPr>
          <p:nvPr>
            <p:ph idx="1"/>
          </p:nvPr>
        </p:nvSpPr>
        <p:spPr>
          <a:xfrm>
            <a:off x="457200" y="1600200"/>
            <a:ext cx="7620000" cy="4800600"/>
          </a:xfrm>
        </p:spPr>
        <p:txBody>
          <a:bodyPr>
            <a:normAutofit fontScale="92500" lnSpcReduction="10000"/>
          </a:bodyPr>
          <a:lstStyle/>
          <a:p>
            <a:pPr marL="114300" indent="0" algn="just">
              <a:buNone/>
            </a:pPr>
            <a:r>
              <a:rPr lang="tr-TR" sz="2000" dirty="0" err="1" smtClean="0"/>
              <a:t>Research</a:t>
            </a:r>
            <a:r>
              <a:rPr lang="tr-TR" sz="2000" dirty="0" smtClean="0"/>
              <a:t> </a:t>
            </a:r>
            <a:r>
              <a:rPr lang="tr-TR" sz="2000" dirty="0" err="1" smtClean="0"/>
              <a:t>projects</a:t>
            </a:r>
            <a:r>
              <a:rPr lang="tr-TR" sz="2000" dirty="0" smtClean="0"/>
              <a:t> </a:t>
            </a:r>
            <a:r>
              <a:rPr lang="tr-TR" sz="2000" dirty="0" err="1" smtClean="0"/>
              <a:t>are</a:t>
            </a:r>
            <a:r>
              <a:rPr lang="tr-TR" sz="2000" dirty="0" smtClean="0"/>
              <a:t> </a:t>
            </a:r>
            <a:r>
              <a:rPr lang="tr-TR" sz="2000" dirty="0" err="1" smtClean="0"/>
              <a:t>supported</a:t>
            </a:r>
            <a:r>
              <a:rPr lang="tr-TR" sz="2000" dirty="0" smtClean="0"/>
              <a:t> </a:t>
            </a:r>
            <a:r>
              <a:rPr lang="tr-TR" sz="2000" dirty="0" err="1" smtClean="0"/>
              <a:t>by</a:t>
            </a:r>
            <a:r>
              <a:rPr lang="tr-TR" sz="2000" dirty="0" smtClean="0"/>
              <a:t>:</a:t>
            </a:r>
          </a:p>
          <a:p>
            <a:pPr marL="114300" indent="0" algn="just">
              <a:buNone/>
            </a:pPr>
            <a:endParaRPr lang="tr-TR" sz="2000" dirty="0" smtClean="0"/>
          </a:p>
          <a:p>
            <a:pPr algn="just">
              <a:buFont typeface="Wingdings" panose="05000000000000000000" pitchFamily="2" charset="2"/>
              <a:buChar char="§"/>
            </a:pPr>
            <a:r>
              <a:rPr lang="tr-TR" sz="2000" dirty="0" smtClean="0"/>
              <a:t>TUBITAK </a:t>
            </a:r>
            <a:r>
              <a:rPr lang="tr-TR" sz="2000" dirty="0" err="1" smtClean="0"/>
              <a:t>Funds</a:t>
            </a:r>
            <a:endParaRPr lang="tr-TR" sz="2000" dirty="0" smtClean="0"/>
          </a:p>
          <a:p>
            <a:pPr algn="just">
              <a:buFont typeface="Wingdings" panose="05000000000000000000" pitchFamily="2" charset="2"/>
              <a:buChar char="§"/>
            </a:pPr>
            <a:r>
              <a:rPr lang="tr-TR" sz="2000" dirty="0" smtClean="0"/>
              <a:t>DPT </a:t>
            </a:r>
            <a:r>
              <a:rPr lang="tr-TR" sz="2000" dirty="0" err="1" smtClean="0"/>
              <a:t>Funds</a:t>
            </a:r>
            <a:endParaRPr lang="tr-TR" sz="2000" dirty="0" smtClean="0"/>
          </a:p>
          <a:p>
            <a:pPr algn="just">
              <a:buFont typeface="Wingdings" panose="05000000000000000000" pitchFamily="2" charset="2"/>
              <a:buChar char="§"/>
            </a:pPr>
            <a:r>
              <a:rPr lang="tr-TR" sz="2000" dirty="0" err="1" smtClean="0"/>
              <a:t>Individual</a:t>
            </a:r>
            <a:r>
              <a:rPr lang="tr-TR" sz="2000" dirty="0" smtClean="0"/>
              <a:t> </a:t>
            </a:r>
            <a:r>
              <a:rPr lang="tr-TR" sz="2000" dirty="0" err="1" smtClean="0"/>
              <a:t>Funds</a:t>
            </a:r>
            <a:endParaRPr lang="tr-TR" sz="2000" dirty="0" smtClean="0"/>
          </a:p>
          <a:p>
            <a:pPr marL="114300" indent="0" algn="just">
              <a:buNone/>
            </a:pPr>
            <a:endParaRPr lang="tr-TR" sz="2000" dirty="0" smtClean="0"/>
          </a:p>
          <a:p>
            <a:pPr marL="114300" indent="0" algn="just">
              <a:buNone/>
            </a:pPr>
            <a:r>
              <a:rPr lang="en-US" sz="2000" dirty="0" smtClean="0"/>
              <a:t>The </a:t>
            </a:r>
            <a:r>
              <a:rPr lang="en-US" sz="2000" dirty="0"/>
              <a:t>largest such infrastructures </a:t>
            </a:r>
            <a:r>
              <a:rPr lang="en-US" sz="2000" dirty="0" smtClean="0"/>
              <a:t>are</a:t>
            </a:r>
            <a:r>
              <a:rPr lang="tr-TR" sz="2000" dirty="0" smtClean="0"/>
              <a:t>:</a:t>
            </a:r>
          </a:p>
          <a:p>
            <a:pPr marL="114300" indent="0" algn="just">
              <a:buNone/>
            </a:pPr>
            <a:endParaRPr lang="tr-TR" sz="2000" dirty="0" smtClean="0"/>
          </a:p>
          <a:p>
            <a:pPr algn="just">
              <a:buFont typeface="Wingdings" panose="05000000000000000000" pitchFamily="2" charset="2"/>
              <a:buChar char="§"/>
            </a:pPr>
            <a:r>
              <a:rPr lang="en-US" sz="2000" dirty="0" smtClean="0"/>
              <a:t>Solar </a:t>
            </a:r>
            <a:r>
              <a:rPr lang="en-US" sz="2000" dirty="0"/>
              <a:t>Energy Research Centre </a:t>
            </a:r>
            <a:r>
              <a:rPr lang="en-US" sz="2000" dirty="0" smtClean="0"/>
              <a:t>at </a:t>
            </a:r>
            <a:r>
              <a:rPr lang="en-US" sz="2000" dirty="0"/>
              <a:t>the Middle East Technical University </a:t>
            </a:r>
            <a:endParaRPr lang="tr-TR" sz="2000" dirty="0" smtClean="0"/>
          </a:p>
          <a:p>
            <a:pPr algn="just">
              <a:buFont typeface="Wingdings" panose="05000000000000000000" pitchFamily="2" charset="2"/>
              <a:buChar char="§"/>
            </a:pPr>
            <a:r>
              <a:rPr lang="en-US" sz="2000" dirty="0" smtClean="0"/>
              <a:t>Solar </a:t>
            </a:r>
            <a:r>
              <a:rPr lang="en-US" sz="2000" dirty="0"/>
              <a:t>Energy Institute of the </a:t>
            </a:r>
            <a:r>
              <a:rPr lang="en-US" sz="2000" dirty="0" err="1"/>
              <a:t>Ege</a:t>
            </a:r>
            <a:r>
              <a:rPr lang="en-US" sz="2000" dirty="0"/>
              <a:t> University. </a:t>
            </a:r>
            <a:endParaRPr lang="tr-TR" sz="2000" dirty="0" smtClean="0"/>
          </a:p>
          <a:p>
            <a:pPr algn="just">
              <a:buFont typeface="Wingdings" panose="05000000000000000000" pitchFamily="2" charset="2"/>
              <a:buChar char="§"/>
            </a:pPr>
            <a:r>
              <a:rPr lang="en-US" sz="2000" dirty="0" smtClean="0"/>
              <a:t>Lignite </a:t>
            </a:r>
            <a:r>
              <a:rPr lang="en-US" sz="2000" dirty="0"/>
              <a:t>R&amp;D Lab at the </a:t>
            </a:r>
            <a:r>
              <a:rPr lang="en-US" sz="2000" dirty="0" err="1"/>
              <a:t>Gazi</a:t>
            </a:r>
            <a:r>
              <a:rPr lang="en-US" sz="2000" dirty="0"/>
              <a:t> University </a:t>
            </a:r>
            <a:endParaRPr lang="tr-TR" sz="2000" dirty="0"/>
          </a:p>
          <a:p>
            <a:pPr algn="just">
              <a:buFont typeface="Wingdings" panose="05000000000000000000" pitchFamily="2" charset="2"/>
              <a:buChar char="§"/>
            </a:pPr>
            <a:r>
              <a:rPr lang="en-US" sz="2000" dirty="0" smtClean="0"/>
              <a:t>Solar </a:t>
            </a:r>
            <a:r>
              <a:rPr lang="en-US" sz="2000" dirty="0"/>
              <a:t>Energy Laboratory at the Harran University </a:t>
            </a:r>
            <a:endParaRPr lang="tr-TR" sz="2000" dirty="0" smtClean="0"/>
          </a:p>
          <a:p>
            <a:pPr algn="just">
              <a:buFont typeface="Wingdings" panose="05000000000000000000" pitchFamily="2" charset="2"/>
              <a:buChar char="§"/>
            </a:pPr>
            <a:r>
              <a:rPr lang="en-US" sz="2000" dirty="0" smtClean="0"/>
              <a:t>Hydro </a:t>
            </a:r>
            <a:r>
              <a:rPr lang="en-US" sz="2000" dirty="0"/>
              <a:t>Electric Power </a:t>
            </a:r>
            <a:r>
              <a:rPr lang="en-US" sz="2000" dirty="0" smtClean="0"/>
              <a:t>Research </a:t>
            </a:r>
            <a:r>
              <a:rPr lang="en-US" sz="2000" dirty="0"/>
              <a:t>Laboratory at the Istanbul Technical University </a:t>
            </a:r>
            <a:endParaRPr lang="tr-TR" sz="2000" dirty="0" smtClean="0"/>
          </a:p>
          <a:p>
            <a:pPr algn="just">
              <a:buFont typeface="Wingdings" panose="05000000000000000000" pitchFamily="2" charset="2"/>
              <a:buChar char="§"/>
            </a:pPr>
            <a:r>
              <a:rPr lang="en-US" sz="2000" dirty="0" smtClean="0"/>
              <a:t>Hydrogen </a:t>
            </a:r>
            <a:r>
              <a:rPr lang="en-US" sz="2000" dirty="0"/>
              <a:t>Production Technologies Laboratory at the </a:t>
            </a:r>
            <a:r>
              <a:rPr lang="en-US" sz="2000" dirty="0" err="1"/>
              <a:t>Bogazici</a:t>
            </a:r>
            <a:r>
              <a:rPr lang="en-US" sz="2000" dirty="0"/>
              <a:t> </a:t>
            </a:r>
            <a:r>
              <a:rPr lang="en-US" sz="2000" dirty="0" smtClean="0"/>
              <a:t>University</a:t>
            </a:r>
            <a:endParaRPr lang="tr-TR"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21</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42880979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28650" indent="-514350"/>
            <a:r>
              <a:rPr lang="tr-TR" sz="4800" dirty="0" err="1"/>
              <a:t>Energy</a:t>
            </a:r>
            <a:r>
              <a:rPr lang="tr-TR" sz="4800" dirty="0"/>
              <a:t> R&amp;D </a:t>
            </a:r>
            <a:r>
              <a:rPr lang="tr-TR" sz="4800" dirty="0" err="1"/>
              <a:t>and</a:t>
            </a:r>
            <a:r>
              <a:rPr lang="tr-TR" sz="4800" dirty="0"/>
              <a:t> </a:t>
            </a:r>
            <a:r>
              <a:rPr lang="tr-TR" sz="4800" dirty="0" err="1"/>
              <a:t>Investments</a:t>
            </a:r>
            <a:r>
              <a:rPr lang="tr-TR" sz="4800" dirty="0"/>
              <a:t> </a:t>
            </a:r>
          </a:p>
        </p:txBody>
      </p:sp>
      <p:sp>
        <p:nvSpPr>
          <p:cNvPr id="3" name="Content Placeholder 2"/>
          <p:cNvSpPr>
            <a:spLocks noGrp="1"/>
          </p:cNvSpPr>
          <p:nvPr>
            <p:ph idx="1"/>
          </p:nvPr>
        </p:nvSpPr>
        <p:spPr>
          <a:xfrm>
            <a:off x="457200" y="1600200"/>
            <a:ext cx="7620000" cy="4800600"/>
          </a:xfrm>
        </p:spPr>
        <p:txBody>
          <a:bodyPr>
            <a:normAutofit fontScale="85000" lnSpcReduction="10000"/>
          </a:bodyPr>
          <a:lstStyle/>
          <a:p>
            <a:pPr marL="114300" indent="0">
              <a:buNone/>
            </a:pPr>
            <a:r>
              <a:rPr lang="en-US" sz="2000" b="1" dirty="0">
                <a:solidFill>
                  <a:schemeClr val="accent1"/>
                </a:solidFill>
              </a:rPr>
              <a:t>International R&amp;D </a:t>
            </a:r>
            <a:r>
              <a:rPr lang="en-US" sz="2000" b="1" dirty="0" smtClean="0">
                <a:solidFill>
                  <a:schemeClr val="accent1"/>
                </a:solidFill>
              </a:rPr>
              <a:t>collaborations</a:t>
            </a:r>
            <a:r>
              <a:rPr lang="tr-TR" sz="2000" b="1" dirty="0" smtClean="0">
                <a:solidFill>
                  <a:schemeClr val="accent1"/>
                </a:solidFill>
              </a:rPr>
              <a:t>: </a:t>
            </a:r>
          </a:p>
          <a:p>
            <a:pPr marL="114300" indent="0">
              <a:buNone/>
            </a:pPr>
            <a:endParaRPr lang="tr-TR" sz="2000" b="1" dirty="0" smtClean="0">
              <a:solidFill>
                <a:schemeClr val="accent1"/>
              </a:solidFill>
            </a:endParaRPr>
          </a:p>
          <a:p>
            <a:pPr>
              <a:buFont typeface="Wingdings" panose="05000000000000000000" pitchFamily="2" charset="2"/>
              <a:buChar char="§"/>
            </a:pPr>
            <a:r>
              <a:rPr lang="tr-TR" sz="2000" dirty="0"/>
              <a:t>B</a:t>
            </a:r>
            <a:r>
              <a:rPr lang="en-US" sz="2000" dirty="0" err="1" smtClean="0"/>
              <a:t>ilateral</a:t>
            </a:r>
            <a:r>
              <a:rPr lang="en-US" sz="2000" dirty="0" smtClean="0"/>
              <a:t> </a:t>
            </a:r>
            <a:r>
              <a:rPr lang="en-US" sz="2000" dirty="0"/>
              <a:t>agreements with 19 countries to-cooperate in the field of science and technology</a:t>
            </a:r>
            <a:r>
              <a:rPr lang="en-US" sz="2000" dirty="0" smtClean="0"/>
              <a:t>. </a:t>
            </a:r>
            <a:endParaRPr lang="tr-TR" sz="2000" dirty="0" smtClean="0"/>
          </a:p>
          <a:p>
            <a:pPr>
              <a:buFont typeface="Wingdings" panose="05000000000000000000" pitchFamily="2" charset="2"/>
              <a:buChar char="§"/>
            </a:pPr>
            <a:r>
              <a:rPr lang="tr-TR" sz="2000" dirty="0" err="1" smtClean="0"/>
              <a:t>Participation</a:t>
            </a:r>
            <a:r>
              <a:rPr lang="tr-TR" sz="2000" dirty="0" smtClean="0"/>
              <a:t> </a:t>
            </a:r>
            <a:r>
              <a:rPr lang="en-US" sz="2000" dirty="0" smtClean="0"/>
              <a:t>in </a:t>
            </a:r>
            <a:r>
              <a:rPr lang="en-US" sz="2000" dirty="0"/>
              <a:t>R&amp;D projects under the sixth and seventh EU Framework Programs for Research and Technological Development (FP6 and FP7). </a:t>
            </a:r>
            <a:endParaRPr lang="tr-TR" sz="2000" dirty="0" smtClean="0"/>
          </a:p>
          <a:p>
            <a:pPr marL="114300" indent="0">
              <a:buNone/>
            </a:pPr>
            <a:endParaRPr lang="tr-TR" sz="2000" dirty="0" smtClean="0"/>
          </a:p>
          <a:p>
            <a:pPr marL="114300" indent="0">
              <a:buNone/>
            </a:pPr>
            <a:r>
              <a:rPr lang="en-US" sz="2000" dirty="0" smtClean="0"/>
              <a:t>TUBITAK </a:t>
            </a:r>
            <a:r>
              <a:rPr lang="en-US" sz="2000" dirty="0"/>
              <a:t>Marmara Research Centre’s Energy Institution participates </a:t>
            </a:r>
            <a:r>
              <a:rPr lang="en-US" sz="2000" dirty="0" smtClean="0"/>
              <a:t>in</a:t>
            </a:r>
            <a:r>
              <a:rPr lang="tr-TR" sz="2000" dirty="0" smtClean="0"/>
              <a:t>:</a:t>
            </a:r>
          </a:p>
          <a:p>
            <a:pPr marL="114300" indent="0">
              <a:buNone/>
            </a:pPr>
            <a:endParaRPr lang="tr-TR" sz="2000" dirty="0" smtClean="0"/>
          </a:p>
          <a:p>
            <a:pPr>
              <a:buFont typeface="Wingdings" panose="05000000000000000000" pitchFamily="2" charset="2"/>
              <a:buChar char="§"/>
            </a:pPr>
            <a:r>
              <a:rPr lang="en-US" sz="2000" b="1" dirty="0" smtClean="0">
                <a:solidFill>
                  <a:schemeClr val="accent1"/>
                </a:solidFill>
              </a:rPr>
              <a:t>MC-WAP(FP6</a:t>
            </a:r>
            <a:r>
              <a:rPr lang="en-US" sz="2000" b="1" dirty="0">
                <a:solidFill>
                  <a:schemeClr val="accent1"/>
                </a:solidFill>
              </a:rPr>
              <a:t>): </a:t>
            </a:r>
            <a:r>
              <a:rPr lang="en-US" sz="2000" dirty="0"/>
              <a:t>Molten-Carbonate Fuel Cells for Water Borne applications </a:t>
            </a:r>
          </a:p>
          <a:p>
            <a:pPr>
              <a:buFont typeface="Wingdings" panose="05000000000000000000" pitchFamily="2" charset="2"/>
              <a:buChar char="§"/>
            </a:pPr>
            <a:r>
              <a:rPr lang="en-US" sz="2000" b="1" dirty="0">
                <a:solidFill>
                  <a:schemeClr val="accent1"/>
                </a:solidFill>
              </a:rPr>
              <a:t>MCFC-CONTEX: </a:t>
            </a:r>
            <a:r>
              <a:rPr lang="en-US" sz="2000" dirty="0"/>
              <a:t>Effects of contaminants in </a:t>
            </a:r>
            <a:r>
              <a:rPr lang="en-US" sz="2000" dirty="0" err="1"/>
              <a:t>biogenous</a:t>
            </a:r>
            <a:r>
              <a:rPr lang="en-US" sz="2000" dirty="0"/>
              <a:t> fuels on MCFC catalyst and stack component degradation and lifetime and extraction strategies, </a:t>
            </a:r>
          </a:p>
          <a:p>
            <a:pPr>
              <a:buFont typeface="Wingdings" panose="05000000000000000000" pitchFamily="2" charset="2"/>
              <a:buChar char="§"/>
            </a:pPr>
            <a:r>
              <a:rPr lang="en-US" sz="2000" b="1" dirty="0">
                <a:solidFill>
                  <a:schemeClr val="accent1"/>
                </a:solidFill>
              </a:rPr>
              <a:t>TYGRE(FP7): </a:t>
            </a:r>
            <a:r>
              <a:rPr lang="en-US" sz="2000" dirty="0"/>
              <a:t>High added value materials from waste </a:t>
            </a:r>
            <a:r>
              <a:rPr lang="en-US" sz="2000" dirty="0" err="1"/>
              <a:t>tyre</a:t>
            </a:r>
            <a:r>
              <a:rPr lang="en-US" sz="2000" dirty="0"/>
              <a:t> gasification residues, </a:t>
            </a:r>
          </a:p>
          <a:p>
            <a:pPr>
              <a:buFont typeface="Wingdings" panose="05000000000000000000" pitchFamily="2" charset="2"/>
              <a:buChar char="§"/>
            </a:pPr>
            <a:r>
              <a:rPr lang="en-US" sz="2000" b="1" dirty="0">
                <a:solidFill>
                  <a:schemeClr val="accent1"/>
                </a:solidFill>
              </a:rPr>
              <a:t>EPHESTUS (FP7): </a:t>
            </a:r>
            <a:r>
              <a:rPr lang="en-US" sz="2000" dirty="0"/>
              <a:t>Enhanced energy production of heat and electricity by a combined solar thermionic-thermoelectric unit system. </a:t>
            </a:r>
          </a:p>
          <a:p>
            <a:pPr marL="114300" indent="0" algn="just">
              <a:spcBef>
                <a:spcPts val="0"/>
              </a:spcBef>
              <a:buNone/>
            </a:pPr>
            <a:endParaRPr lang="en-US" sz="2000" b="1" dirty="0">
              <a:solidFill>
                <a:schemeClr val="accent1"/>
              </a:solidFill>
            </a:endParaRPr>
          </a:p>
          <a:p>
            <a:pPr marL="114300" indent="0" algn="just">
              <a:spcBef>
                <a:spcPts val="0"/>
              </a:spcBef>
              <a:buNone/>
            </a:pPr>
            <a:endParaRPr lang="tr-TR"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22</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32789149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28650" indent="-514350"/>
            <a:r>
              <a:rPr lang="tr-TR" sz="4800" dirty="0" err="1"/>
              <a:t>Energy</a:t>
            </a:r>
            <a:r>
              <a:rPr lang="tr-TR" sz="4800" dirty="0"/>
              <a:t> R&amp;D </a:t>
            </a:r>
            <a:r>
              <a:rPr lang="tr-TR" sz="4800" dirty="0" err="1"/>
              <a:t>and</a:t>
            </a:r>
            <a:r>
              <a:rPr lang="tr-TR" sz="4800" dirty="0"/>
              <a:t> </a:t>
            </a:r>
            <a:r>
              <a:rPr lang="tr-TR" sz="4800" dirty="0" err="1"/>
              <a:t>Investments</a:t>
            </a:r>
            <a:r>
              <a:rPr lang="tr-TR" sz="4800" dirty="0"/>
              <a:t> </a:t>
            </a:r>
          </a:p>
        </p:txBody>
      </p:sp>
      <p:sp>
        <p:nvSpPr>
          <p:cNvPr id="3" name="Content Placeholder 2"/>
          <p:cNvSpPr>
            <a:spLocks noGrp="1"/>
          </p:cNvSpPr>
          <p:nvPr>
            <p:ph idx="1"/>
          </p:nvPr>
        </p:nvSpPr>
        <p:spPr>
          <a:xfrm>
            <a:off x="457200" y="1600200"/>
            <a:ext cx="7620000" cy="4800600"/>
          </a:xfrm>
        </p:spPr>
        <p:txBody>
          <a:bodyPr>
            <a:normAutofit/>
          </a:bodyPr>
          <a:lstStyle/>
          <a:p>
            <a:pPr marL="114300" indent="0" algn="just">
              <a:spcBef>
                <a:spcPts val="0"/>
              </a:spcBef>
              <a:buNone/>
            </a:pPr>
            <a:r>
              <a:rPr lang="en-US" sz="2000" b="1" dirty="0">
                <a:solidFill>
                  <a:schemeClr val="accent1"/>
                </a:solidFill>
              </a:rPr>
              <a:t>Current Projects and Investments by </a:t>
            </a:r>
            <a:r>
              <a:rPr lang="en-US" sz="2000" b="1" dirty="0" smtClean="0">
                <a:solidFill>
                  <a:schemeClr val="accent1"/>
                </a:solidFill>
              </a:rPr>
              <a:t>Sector</a:t>
            </a:r>
            <a:r>
              <a:rPr lang="tr-TR" sz="2000" b="1" dirty="0" smtClean="0">
                <a:solidFill>
                  <a:schemeClr val="accent1"/>
                </a:solidFill>
              </a:rPr>
              <a:t>:</a:t>
            </a:r>
          </a:p>
          <a:p>
            <a:pPr marL="114300" indent="0" algn="just">
              <a:spcBef>
                <a:spcPts val="0"/>
              </a:spcBef>
              <a:buNone/>
            </a:pPr>
            <a:endParaRPr lang="tr-TR" sz="2000" dirty="0"/>
          </a:p>
          <a:p>
            <a:pPr algn="just">
              <a:spcBef>
                <a:spcPts val="0"/>
              </a:spcBef>
              <a:buFont typeface="Wingdings" panose="05000000000000000000" pitchFamily="2" charset="2"/>
              <a:buChar char="§"/>
            </a:pPr>
            <a:r>
              <a:rPr lang="en-US" sz="2000" b="1" dirty="0" smtClean="0">
                <a:solidFill>
                  <a:schemeClr val="accent1"/>
                </a:solidFill>
              </a:rPr>
              <a:t>Hydropower</a:t>
            </a:r>
            <a:r>
              <a:rPr lang="tr-TR" sz="2000" b="1" dirty="0" smtClean="0">
                <a:solidFill>
                  <a:schemeClr val="accent1"/>
                </a:solidFill>
              </a:rPr>
              <a:t>: </a:t>
            </a:r>
            <a:r>
              <a:rPr lang="en-US" sz="2000" dirty="0" smtClean="0"/>
              <a:t>Recently </a:t>
            </a:r>
            <a:r>
              <a:rPr lang="en-US" sz="2000" dirty="0"/>
              <a:t>600 new small-scale hydroelectric power plants </a:t>
            </a:r>
            <a:r>
              <a:rPr lang="en-US" sz="2000" dirty="0" smtClean="0"/>
              <a:t>are </a:t>
            </a:r>
            <a:r>
              <a:rPr lang="en-US" sz="2000" dirty="0"/>
              <a:t>being constructed. </a:t>
            </a:r>
            <a:r>
              <a:rPr lang="en-US" sz="2000" dirty="0" smtClean="0"/>
              <a:t>15,400MWe</a:t>
            </a:r>
            <a:r>
              <a:rPr lang="tr-TR" sz="2000" dirty="0" smtClean="0"/>
              <a:t> </a:t>
            </a:r>
            <a:r>
              <a:rPr lang="en-US" sz="2000" dirty="0" smtClean="0"/>
              <a:t>production </a:t>
            </a:r>
            <a:r>
              <a:rPr lang="en-US" sz="2000" dirty="0"/>
              <a:t>is aimed via the operation of these plants, equal to the </a:t>
            </a:r>
            <a:r>
              <a:rPr lang="en-US" sz="2000" dirty="0" smtClean="0"/>
              <a:t>1/</a:t>
            </a:r>
            <a:r>
              <a:rPr lang="tr-TR" sz="2000" dirty="0" smtClean="0"/>
              <a:t>4</a:t>
            </a:r>
            <a:r>
              <a:rPr lang="en-US" sz="2000" dirty="0" smtClean="0"/>
              <a:t> </a:t>
            </a:r>
            <a:r>
              <a:rPr lang="en-US" sz="2000" dirty="0"/>
              <a:t>of electricity production all over the country. </a:t>
            </a:r>
            <a:endParaRPr lang="tr-TR" sz="2000" dirty="0" smtClean="0"/>
          </a:p>
          <a:p>
            <a:pPr algn="just">
              <a:buFont typeface="Wingdings" panose="05000000000000000000" pitchFamily="2" charset="2"/>
              <a:buChar char="§"/>
            </a:pPr>
            <a:r>
              <a:rPr lang="tr-TR" sz="2000" b="1" dirty="0" smtClean="0">
                <a:solidFill>
                  <a:schemeClr val="accent1"/>
                </a:solidFill>
              </a:rPr>
              <a:t>Solar: </a:t>
            </a:r>
            <a:r>
              <a:rPr lang="en-US" sz="2000" dirty="0" smtClean="0"/>
              <a:t>In </a:t>
            </a:r>
            <a:r>
              <a:rPr lang="en-US" sz="2000" dirty="0"/>
              <a:t>2013, construction of a 500KW PV power plant has begun. This will be the largest PV plant installed in Turkey. </a:t>
            </a:r>
            <a:r>
              <a:rPr lang="en-US" sz="2000" dirty="0" smtClean="0"/>
              <a:t>In </a:t>
            </a:r>
            <a:r>
              <a:rPr lang="en-US" sz="2000" dirty="0"/>
              <a:t>the same year, the country’s first rooftop solar power stations began to operate having capacities 1.15MW, 2.3MW respectively</a:t>
            </a:r>
            <a:r>
              <a:rPr lang="en-US" sz="2000" dirty="0" smtClean="0"/>
              <a:t>. </a:t>
            </a:r>
            <a:endParaRPr lang="tr-TR" sz="2000" dirty="0" smtClean="0"/>
          </a:p>
          <a:p>
            <a:pPr algn="just">
              <a:buFont typeface="Wingdings" panose="05000000000000000000" pitchFamily="2" charset="2"/>
              <a:buChar char="§"/>
            </a:pPr>
            <a:r>
              <a:rPr lang="tr-TR" sz="2000" b="1" dirty="0" err="1" smtClean="0">
                <a:solidFill>
                  <a:schemeClr val="accent1"/>
                </a:solidFill>
              </a:rPr>
              <a:t>Wind</a:t>
            </a:r>
            <a:r>
              <a:rPr lang="tr-TR" sz="2000" b="1" dirty="0" smtClean="0">
                <a:solidFill>
                  <a:schemeClr val="accent1"/>
                </a:solidFill>
              </a:rPr>
              <a:t>: </a:t>
            </a:r>
            <a:r>
              <a:rPr lang="en-US" sz="2000" dirty="0"/>
              <a:t>In 2013, OSTIM, </a:t>
            </a:r>
            <a:r>
              <a:rPr lang="en-US" sz="2000" dirty="0" smtClean="0"/>
              <a:t>announced </a:t>
            </a:r>
            <a:r>
              <a:rPr lang="en-US" sz="2000" dirty="0"/>
              <a:t>MILRES </a:t>
            </a:r>
            <a:r>
              <a:rPr lang="en-US" sz="2000" dirty="0" smtClean="0"/>
              <a:t>project</a:t>
            </a:r>
            <a:r>
              <a:rPr lang="tr-TR" sz="2000" dirty="0" smtClean="0"/>
              <a:t> </a:t>
            </a:r>
            <a:r>
              <a:rPr lang="en-US" sz="2000" dirty="0" smtClean="0"/>
              <a:t>to </a:t>
            </a:r>
            <a:r>
              <a:rPr lang="en-US" sz="2000" dirty="0"/>
              <a:t>design and produce Turkey’s first wind </a:t>
            </a:r>
            <a:r>
              <a:rPr lang="en-US" sz="2000" dirty="0" smtClean="0"/>
              <a:t>turbine.</a:t>
            </a:r>
            <a:r>
              <a:rPr lang="tr-TR" sz="2000" dirty="0" smtClean="0"/>
              <a:t> </a:t>
            </a:r>
            <a:r>
              <a:rPr lang="en-US" sz="2000" dirty="0" smtClean="0"/>
              <a:t>Currently</a:t>
            </a:r>
            <a:r>
              <a:rPr lang="en-US" sz="2000" dirty="0"/>
              <a:t>, 9 new wind farms, 490MW capacity in total, are being constructed by a number of private </a:t>
            </a:r>
            <a:r>
              <a:rPr lang="en-US" sz="2000" dirty="0" smtClean="0"/>
              <a:t>companies</a:t>
            </a:r>
            <a:r>
              <a:rPr lang="tr-TR" sz="2000" dirty="0" smtClean="0"/>
              <a:t>.</a:t>
            </a:r>
            <a:endParaRPr lang="en-US" sz="2000" b="1" dirty="0">
              <a:solidFill>
                <a:schemeClr val="accent1"/>
              </a:solidFill>
            </a:endParaRPr>
          </a:p>
          <a:p>
            <a:pPr algn="just">
              <a:spcBef>
                <a:spcPts val="0"/>
              </a:spcBef>
              <a:buFont typeface="Wingdings" panose="05000000000000000000" pitchFamily="2" charset="2"/>
              <a:buChar char="§"/>
            </a:pPr>
            <a:endParaRPr lang="en-US" sz="2000" dirty="0"/>
          </a:p>
          <a:p>
            <a:pPr marL="114300" indent="0" algn="just">
              <a:spcBef>
                <a:spcPts val="0"/>
              </a:spcBef>
              <a:buNone/>
            </a:pPr>
            <a:endParaRPr lang="tr-TR"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23</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13689287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28650" indent="-514350"/>
            <a:r>
              <a:rPr lang="tr-TR" sz="4800" dirty="0" err="1"/>
              <a:t>Energy</a:t>
            </a:r>
            <a:r>
              <a:rPr lang="tr-TR" sz="4800" dirty="0"/>
              <a:t> R&amp;D </a:t>
            </a:r>
            <a:r>
              <a:rPr lang="tr-TR" sz="4800" dirty="0" err="1"/>
              <a:t>and</a:t>
            </a:r>
            <a:r>
              <a:rPr lang="tr-TR" sz="4800" dirty="0"/>
              <a:t> </a:t>
            </a:r>
            <a:r>
              <a:rPr lang="tr-TR" sz="4800" dirty="0" err="1"/>
              <a:t>Investments</a:t>
            </a:r>
            <a:r>
              <a:rPr lang="tr-TR" sz="4800" dirty="0"/>
              <a:t> </a:t>
            </a:r>
          </a:p>
        </p:txBody>
      </p:sp>
      <p:sp>
        <p:nvSpPr>
          <p:cNvPr id="3" name="Content Placeholder 2"/>
          <p:cNvSpPr>
            <a:spLocks noGrp="1"/>
          </p:cNvSpPr>
          <p:nvPr>
            <p:ph idx="1"/>
          </p:nvPr>
        </p:nvSpPr>
        <p:spPr>
          <a:xfrm>
            <a:off x="457200" y="1600200"/>
            <a:ext cx="7620000" cy="4800600"/>
          </a:xfrm>
        </p:spPr>
        <p:txBody>
          <a:bodyPr>
            <a:normAutofit/>
          </a:bodyPr>
          <a:lstStyle/>
          <a:p>
            <a:pPr algn="just">
              <a:spcBef>
                <a:spcPts val="0"/>
              </a:spcBef>
              <a:buFont typeface="Wingdings" panose="05000000000000000000" pitchFamily="2" charset="2"/>
              <a:buChar char="§"/>
            </a:pPr>
            <a:r>
              <a:rPr lang="en-US" sz="2000" b="1" dirty="0" smtClean="0">
                <a:solidFill>
                  <a:schemeClr val="accent1"/>
                </a:solidFill>
              </a:rPr>
              <a:t>Geothermal Energy</a:t>
            </a:r>
            <a:r>
              <a:rPr lang="tr-TR" sz="2000" b="1" dirty="0" smtClean="0">
                <a:solidFill>
                  <a:schemeClr val="accent1"/>
                </a:solidFill>
              </a:rPr>
              <a:t>: </a:t>
            </a:r>
            <a:r>
              <a:rPr lang="en-US" sz="2000" dirty="0"/>
              <a:t>One of the biggest private companies in energy sector in Turkey, </a:t>
            </a:r>
            <a:r>
              <a:rPr lang="en-US" sz="2000" dirty="0" err="1"/>
              <a:t>Zorlu</a:t>
            </a:r>
            <a:r>
              <a:rPr lang="en-US" sz="2000" dirty="0"/>
              <a:t> Group, has a growing interest in Geothermal Energy and has been working on building a 45MWe geothermal power plant in </a:t>
            </a:r>
            <a:r>
              <a:rPr lang="en-US" sz="2000" dirty="0" err="1" smtClean="0"/>
              <a:t>Ala</a:t>
            </a:r>
            <a:r>
              <a:rPr lang="tr-TR" sz="2000" dirty="0" smtClean="0"/>
              <a:t>ş</a:t>
            </a:r>
            <a:r>
              <a:rPr lang="en-US" sz="2000" dirty="0" err="1" smtClean="0"/>
              <a:t>ehir</a:t>
            </a:r>
            <a:r>
              <a:rPr lang="en-US" sz="2000" dirty="0"/>
              <a:t>, Turkey. </a:t>
            </a:r>
            <a:endParaRPr lang="tr-TR" sz="2000" dirty="0" smtClean="0"/>
          </a:p>
          <a:p>
            <a:pPr algn="just">
              <a:buFont typeface="Wingdings" panose="05000000000000000000" pitchFamily="2" charset="2"/>
              <a:buChar char="§"/>
            </a:pPr>
            <a:r>
              <a:rPr lang="tr-TR" sz="2000" b="1" dirty="0" err="1" smtClean="0">
                <a:solidFill>
                  <a:schemeClr val="accent1"/>
                </a:solidFill>
              </a:rPr>
              <a:t>Nuclear</a:t>
            </a:r>
            <a:r>
              <a:rPr lang="tr-TR" sz="2000" b="1" dirty="0" smtClean="0">
                <a:solidFill>
                  <a:schemeClr val="accent1"/>
                </a:solidFill>
              </a:rPr>
              <a:t> </a:t>
            </a:r>
            <a:r>
              <a:rPr lang="tr-TR" sz="2000" b="1" dirty="0" err="1" smtClean="0">
                <a:solidFill>
                  <a:schemeClr val="accent1"/>
                </a:solidFill>
              </a:rPr>
              <a:t>Energy</a:t>
            </a:r>
            <a:r>
              <a:rPr lang="tr-TR" sz="2000" b="1" dirty="0" smtClean="0">
                <a:solidFill>
                  <a:schemeClr val="accent1"/>
                </a:solidFill>
              </a:rPr>
              <a:t>:  </a:t>
            </a:r>
            <a:r>
              <a:rPr lang="en-US" sz="2000" dirty="0"/>
              <a:t>In year 2010, an agreement between </a:t>
            </a:r>
            <a:r>
              <a:rPr lang="en-US" sz="2000" dirty="0" smtClean="0"/>
              <a:t>Turkey </a:t>
            </a:r>
            <a:r>
              <a:rPr lang="en-US" sz="2000" dirty="0"/>
              <a:t>and Russia has been signed in order to build a nuclear power plant in </a:t>
            </a:r>
            <a:r>
              <a:rPr lang="en-US" sz="2000" dirty="0" err="1"/>
              <a:t>Akkuyu</a:t>
            </a:r>
            <a:r>
              <a:rPr lang="en-US" sz="2000" dirty="0"/>
              <a:t>, Turkey. </a:t>
            </a:r>
            <a:r>
              <a:rPr lang="tr-TR" sz="2000" dirty="0" err="1" smtClean="0"/>
              <a:t>The</a:t>
            </a:r>
            <a:r>
              <a:rPr lang="tr-TR" sz="2000" dirty="0" smtClean="0"/>
              <a:t> </a:t>
            </a:r>
            <a:r>
              <a:rPr lang="tr-TR" sz="2000" dirty="0" err="1" smtClean="0"/>
              <a:t>plant</a:t>
            </a:r>
            <a:r>
              <a:rPr lang="tr-TR" sz="2000" dirty="0" smtClean="0"/>
              <a:t> </a:t>
            </a:r>
            <a:r>
              <a:rPr lang="tr-TR" sz="2000" dirty="0" err="1" smtClean="0"/>
              <a:t>will</a:t>
            </a:r>
            <a:r>
              <a:rPr lang="tr-TR" sz="2000" dirty="0" smtClean="0"/>
              <a:t> start </a:t>
            </a:r>
            <a:r>
              <a:rPr lang="tr-TR" sz="2000" dirty="0" err="1" smtClean="0"/>
              <a:t>operating</a:t>
            </a:r>
            <a:r>
              <a:rPr lang="tr-TR" sz="2000" dirty="0" smtClean="0"/>
              <a:t> </a:t>
            </a:r>
            <a:r>
              <a:rPr lang="tr-TR" sz="2000" dirty="0" err="1" smtClean="0"/>
              <a:t>by</a:t>
            </a:r>
            <a:r>
              <a:rPr lang="tr-TR" sz="2000" dirty="0" smtClean="0"/>
              <a:t> 2019. </a:t>
            </a:r>
            <a:r>
              <a:rPr lang="en-US" sz="2000" dirty="0" smtClean="0"/>
              <a:t>In </a:t>
            </a:r>
            <a:r>
              <a:rPr lang="en-US" sz="2000" dirty="0"/>
              <a:t>2013, an agreement between Republic of Turkey and Japan has been signed in order to build a Nuclear Power plant in </a:t>
            </a:r>
            <a:r>
              <a:rPr lang="en-US" sz="2000" dirty="0" err="1"/>
              <a:t>Sinop</a:t>
            </a:r>
            <a:r>
              <a:rPr lang="en-US" sz="2000" dirty="0"/>
              <a:t>, Turkey. </a:t>
            </a:r>
            <a:endParaRPr lang="tr-TR" sz="2000" dirty="0" smtClean="0"/>
          </a:p>
          <a:p>
            <a:pPr algn="just">
              <a:buFont typeface="Wingdings" panose="05000000000000000000" pitchFamily="2" charset="2"/>
              <a:buChar char="§"/>
            </a:pPr>
            <a:r>
              <a:rPr lang="en-US" sz="2000" b="1" dirty="0">
                <a:solidFill>
                  <a:schemeClr val="accent1"/>
                </a:solidFill>
              </a:rPr>
              <a:t>Electric </a:t>
            </a:r>
            <a:r>
              <a:rPr lang="en-US" sz="2000" b="1" dirty="0" smtClean="0">
                <a:solidFill>
                  <a:schemeClr val="accent1"/>
                </a:solidFill>
              </a:rPr>
              <a:t>Vehicles</a:t>
            </a:r>
            <a:r>
              <a:rPr lang="tr-TR" sz="2000" b="1" dirty="0" smtClean="0">
                <a:solidFill>
                  <a:schemeClr val="accent1"/>
                </a:solidFill>
              </a:rPr>
              <a:t>: </a:t>
            </a:r>
            <a:r>
              <a:rPr lang="en-US" sz="2000" dirty="0" smtClean="0"/>
              <a:t>Minister </a:t>
            </a:r>
            <a:r>
              <a:rPr lang="en-US" sz="2000" dirty="0"/>
              <a:t>of Science, Industry and Technology stated that, in 2013, TUBITAK will grant money and R&amp;D support for EV research projects to companies and universities. Accepted projects have already been started and are due 2017. The government aims to have companies begun production of EV’s or EV components by this year. </a:t>
            </a:r>
          </a:p>
          <a:p>
            <a:pPr algn="just">
              <a:buFont typeface="Wingdings" panose="05000000000000000000" pitchFamily="2" charset="2"/>
              <a:buChar char="§"/>
            </a:pPr>
            <a:endParaRPr lang="tr-TR" sz="2000" dirty="0" smtClean="0"/>
          </a:p>
          <a:p>
            <a:pPr algn="just"/>
            <a:endParaRPr lang="en-US" sz="2000" dirty="0"/>
          </a:p>
          <a:p>
            <a:pPr algn="just">
              <a:spcBef>
                <a:spcPts val="0"/>
              </a:spcBef>
              <a:buFont typeface="Wingdings" panose="05000000000000000000" pitchFamily="2" charset="2"/>
              <a:buChar char="§"/>
            </a:pPr>
            <a:endParaRPr lang="en-US" sz="2000" b="1" dirty="0">
              <a:solidFill>
                <a:schemeClr val="accent1"/>
              </a:solidFill>
            </a:endParaRPr>
          </a:p>
          <a:p>
            <a:pPr algn="just">
              <a:spcBef>
                <a:spcPts val="0"/>
              </a:spcBef>
              <a:buFont typeface="Wingdings" panose="05000000000000000000" pitchFamily="2" charset="2"/>
              <a:buChar char="§"/>
            </a:pPr>
            <a:endParaRPr lang="en-US" sz="2000" b="1" dirty="0">
              <a:solidFill>
                <a:schemeClr val="accent1"/>
              </a:solidFill>
            </a:endParaRPr>
          </a:p>
          <a:p>
            <a:pPr algn="just">
              <a:spcBef>
                <a:spcPts val="0"/>
              </a:spcBef>
              <a:buFont typeface="Wingdings" panose="05000000000000000000" pitchFamily="2" charset="2"/>
              <a:buChar char="§"/>
            </a:pPr>
            <a:endParaRPr lang="en-US" sz="2000" dirty="0"/>
          </a:p>
          <a:p>
            <a:pPr marL="114300" indent="0" algn="just">
              <a:spcBef>
                <a:spcPts val="0"/>
              </a:spcBef>
              <a:buNone/>
            </a:pPr>
            <a:endParaRPr lang="tr-TR"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24</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8273562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28650" indent="-514350"/>
            <a:r>
              <a:rPr lang="tr-TR" sz="4800" dirty="0" err="1"/>
              <a:t>Energy</a:t>
            </a:r>
            <a:r>
              <a:rPr lang="tr-TR" sz="4800" dirty="0"/>
              <a:t> R&amp;D </a:t>
            </a:r>
            <a:r>
              <a:rPr lang="tr-TR" sz="4800" dirty="0" err="1"/>
              <a:t>and</a:t>
            </a:r>
            <a:r>
              <a:rPr lang="tr-TR" sz="4800" dirty="0"/>
              <a:t> </a:t>
            </a:r>
            <a:r>
              <a:rPr lang="tr-TR" sz="4800" dirty="0" err="1"/>
              <a:t>Investments</a:t>
            </a:r>
            <a:r>
              <a:rPr lang="tr-TR" sz="4800" dirty="0"/>
              <a:t> </a:t>
            </a:r>
          </a:p>
        </p:txBody>
      </p:sp>
      <p:sp>
        <p:nvSpPr>
          <p:cNvPr id="3" name="Content Placeholder 2"/>
          <p:cNvSpPr>
            <a:spLocks noGrp="1"/>
          </p:cNvSpPr>
          <p:nvPr>
            <p:ph idx="1"/>
          </p:nvPr>
        </p:nvSpPr>
        <p:spPr>
          <a:xfrm>
            <a:off x="457200" y="1600200"/>
            <a:ext cx="7620000" cy="4800600"/>
          </a:xfrm>
        </p:spPr>
        <p:txBody>
          <a:bodyPr>
            <a:normAutofit/>
          </a:bodyPr>
          <a:lstStyle/>
          <a:p>
            <a:pPr algn="just">
              <a:spcBef>
                <a:spcPts val="0"/>
              </a:spcBef>
              <a:buFont typeface="Wingdings" panose="05000000000000000000" pitchFamily="2" charset="2"/>
              <a:buChar char="§"/>
            </a:pPr>
            <a:r>
              <a:rPr lang="tr-TR" sz="2000" b="1" dirty="0" err="1" smtClean="0">
                <a:solidFill>
                  <a:schemeClr val="accent1"/>
                </a:solidFill>
              </a:rPr>
              <a:t>Energy</a:t>
            </a:r>
            <a:r>
              <a:rPr lang="tr-TR" sz="2000" b="1" dirty="0" smtClean="0">
                <a:solidFill>
                  <a:schemeClr val="accent1"/>
                </a:solidFill>
              </a:rPr>
              <a:t> Transfer: </a:t>
            </a:r>
            <a:r>
              <a:rPr lang="en-US" sz="2000" dirty="0" err="1"/>
              <a:t>Nabucco</a:t>
            </a:r>
            <a:r>
              <a:rPr lang="en-US" sz="2000" dirty="0"/>
              <a:t>-West Pipeline Project, is a proposed natural gas pipeline from the Turkey to Austria to be completed in 2018. </a:t>
            </a:r>
            <a:r>
              <a:rPr lang="tr-TR" sz="2000" dirty="0" smtClean="0"/>
              <a:t>TANAP </a:t>
            </a:r>
            <a:r>
              <a:rPr lang="en-US" sz="2000" dirty="0" smtClean="0"/>
              <a:t>will </a:t>
            </a:r>
            <a:r>
              <a:rPr lang="en-US" sz="2000" dirty="0"/>
              <a:t>transfer natural gas from Azerbaijan through Turkey to Europe. It is to be completed in 2018 as well.</a:t>
            </a:r>
          </a:p>
          <a:p>
            <a:pPr algn="just">
              <a:spcBef>
                <a:spcPts val="0"/>
              </a:spcBef>
              <a:buFont typeface="Wingdings" panose="05000000000000000000" pitchFamily="2" charset="2"/>
              <a:buChar char="§"/>
            </a:pPr>
            <a:endParaRPr lang="en-US" sz="2000" b="1" dirty="0">
              <a:solidFill>
                <a:schemeClr val="accent1"/>
              </a:solidFill>
            </a:endParaRPr>
          </a:p>
          <a:p>
            <a:pPr algn="just">
              <a:spcBef>
                <a:spcPts val="0"/>
              </a:spcBef>
              <a:buFont typeface="Wingdings" panose="05000000000000000000" pitchFamily="2" charset="2"/>
              <a:buChar char="§"/>
            </a:pPr>
            <a:endParaRPr lang="en-US" sz="2000" dirty="0"/>
          </a:p>
          <a:p>
            <a:pPr marL="114300" indent="0" algn="just">
              <a:spcBef>
                <a:spcPts val="0"/>
              </a:spcBef>
              <a:buNone/>
            </a:pPr>
            <a:endParaRPr lang="tr-TR"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25</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pic>
        <p:nvPicPr>
          <p:cNvPr id="1026" name="Picture 2" descr="https://venividiwiki.ee.virginia.edu/mediawiki/images/8/84/Cc7e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525" y="3016250"/>
            <a:ext cx="7305675" cy="3143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73562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indent="-514350"/>
            <a:r>
              <a:rPr lang="tr-TR" sz="3600" dirty="0" err="1" smtClean="0"/>
              <a:t>Foreign</a:t>
            </a:r>
            <a:r>
              <a:rPr lang="tr-TR" sz="3600" dirty="0" smtClean="0"/>
              <a:t> </a:t>
            </a:r>
            <a:r>
              <a:rPr lang="tr-TR" sz="3600" dirty="0" err="1" smtClean="0"/>
              <a:t>Relations</a:t>
            </a:r>
            <a:r>
              <a:rPr lang="tr-TR" sz="3600" dirty="0" smtClean="0"/>
              <a:t> in </a:t>
            </a:r>
            <a:r>
              <a:rPr lang="tr-TR" sz="3600" dirty="0" err="1" smtClean="0"/>
              <a:t>the</a:t>
            </a:r>
            <a:r>
              <a:rPr lang="tr-TR" sz="3600" dirty="0" smtClean="0"/>
              <a:t> </a:t>
            </a:r>
            <a:r>
              <a:rPr lang="tr-TR" sz="3600" dirty="0" err="1" smtClean="0"/>
              <a:t>Energy</a:t>
            </a:r>
            <a:r>
              <a:rPr lang="tr-TR" sz="3600" dirty="0" smtClean="0"/>
              <a:t> </a:t>
            </a:r>
            <a:r>
              <a:rPr lang="tr-TR" sz="3600" dirty="0" err="1" smtClean="0"/>
              <a:t>Issues</a:t>
            </a:r>
            <a:endParaRPr lang="tr-TR" sz="3600" dirty="0"/>
          </a:p>
        </p:txBody>
      </p:sp>
      <p:sp>
        <p:nvSpPr>
          <p:cNvPr id="3" name="Content Placeholder 2"/>
          <p:cNvSpPr>
            <a:spLocks noGrp="1"/>
          </p:cNvSpPr>
          <p:nvPr>
            <p:ph idx="1"/>
          </p:nvPr>
        </p:nvSpPr>
        <p:spPr>
          <a:xfrm>
            <a:off x="457200" y="1600200"/>
            <a:ext cx="7620000" cy="4800600"/>
          </a:xfrm>
        </p:spPr>
        <p:txBody>
          <a:bodyPr>
            <a:normAutofit/>
          </a:bodyPr>
          <a:lstStyle/>
          <a:p>
            <a:pPr marL="114300" indent="0" algn="just">
              <a:spcBef>
                <a:spcPts val="0"/>
              </a:spcBef>
              <a:buNone/>
            </a:pPr>
            <a:r>
              <a:rPr lang="tr-TR" dirty="0" smtClean="0"/>
              <a:t>G</a:t>
            </a:r>
            <a:r>
              <a:rPr lang="en-US" dirty="0" err="1" smtClean="0"/>
              <a:t>eographical</a:t>
            </a:r>
            <a:r>
              <a:rPr lang="en-US" dirty="0" smtClean="0"/>
              <a:t> proximity to the 70</a:t>
            </a:r>
            <a:r>
              <a:rPr lang="tr-TR" dirty="0" smtClean="0"/>
              <a:t>%</a:t>
            </a:r>
            <a:r>
              <a:rPr lang="en-US" dirty="0" smtClean="0"/>
              <a:t> </a:t>
            </a:r>
            <a:r>
              <a:rPr lang="en-US" dirty="0"/>
              <a:t>of the world’s proven energy resources gives Turkey a place on the game board of energy politics. </a:t>
            </a:r>
            <a:endParaRPr lang="tr-TR" dirty="0" smtClean="0"/>
          </a:p>
          <a:p>
            <a:pPr marL="114300" indent="0" algn="just">
              <a:spcBef>
                <a:spcPts val="0"/>
              </a:spcBef>
              <a:buNone/>
            </a:pPr>
            <a:endParaRPr lang="tr-TR" dirty="0"/>
          </a:p>
          <a:p>
            <a:pPr marL="114300" indent="0" algn="just">
              <a:spcBef>
                <a:spcPts val="0"/>
              </a:spcBef>
              <a:buNone/>
            </a:pPr>
            <a:r>
              <a:rPr lang="en-US" dirty="0" smtClean="0"/>
              <a:t>Turkey’s </a:t>
            </a:r>
            <a:r>
              <a:rPr lang="en-US" dirty="0"/>
              <a:t>international energy policy is based </a:t>
            </a:r>
            <a:r>
              <a:rPr lang="en-US" dirty="0" smtClean="0"/>
              <a:t>on</a:t>
            </a:r>
            <a:r>
              <a:rPr lang="tr-TR" dirty="0" smtClean="0"/>
              <a:t>:</a:t>
            </a:r>
            <a:r>
              <a:rPr lang="en-US" dirty="0" smtClean="0"/>
              <a:t> </a:t>
            </a:r>
            <a:endParaRPr lang="tr-TR" dirty="0" smtClean="0"/>
          </a:p>
          <a:p>
            <a:pPr marL="114300" indent="0" algn="just">
              <a:spcBef>
                <a:spcPts val="0"/>
              </a:spcBef>
              <a:buNone/>
            </a:pPr>
            <a:endParaRPr lang="tr-TR" dirty="0" smtClean="0"/>
          </a:p>
          <a:p>
            <a:pPr algn="just">
              <a:spcBef>
                <a:spcPts val="0"/>
              </a:spcBef>
              <a:buFont typeface="Wingdings" panose="05000000000000000000" pitchFamily="2" charset="2"/>
              <a:buChar char="§"/>
            </a:pPr>
            <a:r>
              <a:rPr lang="tr-TR" dirty="0"/>
              <a:t>H</a:t>
            </a:r>
            <a:r>
              <a:rPr lang="en-US" dirty="0" err="1" smtClean="0"/>
              <a:t>aving</a:t>
            </a:r>
            <a:r>
              <a:rPr lang="en-US" dirty="0" smtClean="0"/>
              <a:t> </a:t>
            </a:r>
            <a:r>
              <a:rPr lang="en-US" dirty="0"/>
              <a:t>regional and global influence in the area of energy. </a:t>
            </a:r>
            <a:endParaRPr lang="tr-TR" dirty="0" smtClean="0"/>
          </a:p>
          <a:p>
            <a:pPr algn="just">
              <a:spcBef>
                <a:spcPts val="0"/>
              </a:spcBef>
              <a:buFont typeface="Wingdings" panose="05000000000000000000" pitchFamily="2" charset="2"/>
              <a:buChar char="§"/>
            </a:pPr>
            <a:r>
              <a:rPr lang="tr-TR" dirty="0"/>
              <a:t>A</a:t>
            </a:r>
            <a:r>
              <a:rPr lang="en-US" dirty="0" smtClean="0"/>
              <a:t>n </a:t>
            </a:r>
            <a:r>
              <a:rPr lang="en-US" dirty="0"/>
              <a:t>energy hub and terminal for oil and gas flowing from the Caspian Basin and Middle East to world </a:t>
            </a:r>
            <a:r>
              <a:rPr lang="en-US" dirty="0" smtClean="0"/>
              <a:t>markets</a:t>
            </a:r>
            <a:r>
              <a:rPr lang="tr-TR" dirty="0" smtClean="0"/>
              <a:t>.</a:t>
            </a:r>
            <a:endParaRPr lang="tr-TR" dirty="0"/>
          </a:p>
        </p:txBody>
      </p:sp>
      <p:sp>
        <p:nvSpPr>
          <p:cNvPr id="5" name="Slide Number Placeholder 4"/>
          <p:cNvSpPr>
            <a:spLocks noGrp="1"/>
          </p:cNvSpPr>
          <p:nvPr>
            <p:ph type="sldNum" sz="quarter" idx="12"/>
          </p:nvPr>
        </p:nvSpPr>
        <p:spPr/>
        <p:txBody>
          <a:bodyPr/>
          <a:lstStyle/>
          <a:p>
            <a:fld id="{8A95250C-7F33-BF4A-9E18-61D647B61A65}" type="slidenum">
              <a:rPr lang="en-US" smtClean="0"/>
              <a:t>26</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36425557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indent="-514350"/>
            <a:r>
              <a:rPr lang="tr-TR" sz="3600" dirty="0" err="1" smtClean="0"/>
              <a:t>Foreign</a:t>
            </a:r>
            <a:r>
              <a:rPr lang="tr-TR" sz="3600" dirty="0" smtClean="0"/>
              <a:t> </a:t>
            </a:r>
            <a:r>
              <a:rPr lang="tr-TR" sz="3600" dirty="0" err="1" smtClean="0"/>
              <a:t>Relations</a:t>
            </a:r>
            <a:r>
              <a:rPr lang="tr-TR" sz="3600" dirty="0" smtClean="0"/>
              <a:t> in </a:t>
            </a:r>
            <a:r>
              <a:rPr lang="tr-TR" sz="3600" dirty="0" err="1" smtClean="0"/>
              <a:t>the</a:t>
            </a:r>
            <a:r>
              <a:rPr lang="tr-TR" sz="3600" dirty="0" smtClean="0"/>
              <a:t> </a:t>
            </a:r>
            <a:r>
              <a:rPr lang="tr-TR" sz="3600" dirty="0" err="1" smtClean="0"/>
              <a:t>Energy</a:t>
            </a:r>
            <a:r>
              <a:rPr lang="tr-TR" sz="3600" dirty="0" smtClean="0"/>
              <a:t> </a:t>
            </a:r>
            <a:r>
              <a:rPr lang="tr-TR" sz="3600" dirty="0" err="1" smtClean="0"/>
              <a:t>Issues</a:t>
            </a:r>
            <a:endParaRPr lang="tr-TR" sz="3600" dirty="0"/>
          </a:p>
        </p:txBody>
      </p:sp>
      <p:sp>
        <p:nvSpPr>
          <p:cNvPr id="3" name="Content Placeholder 2"/>
          <p:cNvSpPr>
            <a:spLocks noGrp="1"/>
          </p:cNvSpPr>
          <p:nvPr>
            <p:ph idx="1"/>
          </p:nvPr>
        </p:nvSpPr>
        <p:spPr>
          <a:xfrm>
            <a:off x="457200" y="1600200"/>
            <a:ext cx="7620000" cy="4800600"/>
          </a:xfrm>
        </p:spPr>
        <p:txBody>
          <a:bodyPr>
            <a:normAutofit/>
          </a:bodyPr>
          <a:lstStyle/>
          <a:p>
            <a:pPr marL="114300" indent="0" algn="just">
              <a:spcBef>
                <a:spcPts val="0"/>
              </a:spcBef>
              <a:buNone/>
            </a:pPr>
            <a:r>
              <a:rPr lang="tr-TR" sz="2000" b="1" dirty="0" err="1" smtClean="0">
                <a:solidFill>
                  <a:schemeClr val="accent1"/>
                </a:solidFill>
              </a:rPr>
              <a:t>Turkey</a:t>
            </a:r>
            <a:r>
              <a:rPr lang="tr-TR" sz="2000" b="1" dirty="0" smtClean="0">
                <a:solidFill>
                  <a:schemeClr val="accent1"/>
                </a:solidFill>
              </a:rPr>
              <a:t> </a:t>
            </a:r>
            <a:r>
              <a:rPr lang="tr-TR" sz="2000" b="1" dirty="0" err="1" smtClean="0">
                <a:solidFill>
                  <a:schemeClr val="accent1"/>
                </a:solidFill>
              </a:rPr>
              <a:t>and</a:t>
            </a:r>
            <a:r>
              <a:rPr lang="tr-TR" sz="2000" b="1" dirty="0" smtClean="0">
                <a:solidFill>
                  <a:schemeClr val="accent1"/>
                </a:solidFill>
              </a:rPr>
              <a:t> EU:</a:t>
            </a:r>
          </a:p>
          <a:p>
            <a:pPr marL="114300" indent="0" algn="just">
              <a:spcBef>
                <a:spcPts val="0"/>
              </a:spcBef>
              <a:buNone/>
            </a:pPr>
            <a:endParaRPr lang="tr-TR" sz="2000" b="1" dirty="0" smtClean="0">
              <a:solidFill>
                <a:schemeClr val="accent1"/>
              </a:solidFill>
            </a:endParaRPr>
          </a:p>
          <a:p>
            <a:pPr algn="just">
              <a:spcBef>
                <a:spcPts val="0"/>
              </a:spcBef>
              <a:buFont typeface="Wingdings" panose="05000000000000000000" pitchFamily="2" charset="2"/>
              <a:buChar char="§"/>
            </a:pPr>
            <a:r>
              <a:rPr lang="tr-TR" sz="2000" dirty="0" err="1" smtClean="0"/>
              <a:t>Energy</a:t>
            </a:r>
            <a:r>
              <a:rPr lang="tr-TR" sz="2000" dirty="0" smtClean="0"/>
              <a:t> </a:t>
            </a:r>
            <a:r>
              <a:rPr lang="tr-TR" sz="2000" dirty="0" err="1" smtClean="0"/>
              <a:t>pipelines</a:t>
            </a:r>
            <a:r>
              <a:rPr lang="tr-TR" sz="2000" dirty="0" smtClean="0"/>
              <a:t> </a:t>
            </a:r>
            <a:r>
              <a:rPr lang="tr-TR" sz="2000" dirty="0" err="1" smtClean="0"/>
              <a:t>are</a:t>
            </a:r>
            <a:r>
              <a:rPr lang="tr-TR" sz="2000" dirty="0" smtClean="0"/>
              <a:t> </a:t>
            </a:r>
            <a:r>
              <a:rPr lang="en-US" sz="2000" dirty="0" smtClean="0"/>
              <a:t>prominent indicator</a:t>
            </a:r>
            <a:r>
              <a:rPr lang="tr-TR" sz="2000" dirty="0" smtClean="0"/>
              <a:t>s</a:t>
            </a:r>
            <a:r>
              <a:rPr lang="en-US" sz="2000" dirty="0" smtClean="0"/>
              <a:t> </a:t>
            </a:r>
            <a:r>
              <a:rPr lang="en-US" sz="2000" dirty="0"/>
              <a:t>for future prospects for Turkey and the EU. </a:t>
            </a:r>
            <a:endParaRPr lang="tr-TR" sz="2000" dirty="0" smtClean="0"/>
          </a:p>
          <a:p>
            <a:pPr algn="just">
              <a:spcBef>
                <a:spcPts val="0"/>
              </a:spcBef>
              <a:buFont typeface="Wingdings" panose="05000000000000000000" pitchFamily="2" charset="2"/>
              <a:buChar char="§"/>
            </a:pPr>
            <a:r>
              <a:rPr lang="en-US" sz="2000" dirty="0"/>
              <a:t>The projections show that the EU’s dependency rate on gas will be </a:t>
            </a:r>
            <a:r>
              <a:rPr lang="en-US" sz="2000" dirty="0" smtClean="0"/>
              <a:t>70</a:t>
            </a:r>
            <a:r>
              <a:rPr lang="tr-TR" sz="2000" dirty="0" smtClean="0"/>
              <a:t>% </a:t>
            </a:r>
            <a:r>
              <a:rPr lang="en-US" sz="2000" dirty="0" smtClean="0"/>
              <a:t>by </a:t>
            </a:r>
            <a:r>
              <a:rPr lang="en-US" sz="2000" dirty="0"/>
              <a:t>2020 compared to that rate of </a:t>
            </a:r>
            <a:r>
              <a:rPr lang="en-US" sz="2000" dirty="0" smtClean="0"/>
              <a:t>40</a:t>
            </a:r>
            <a:r>
              <a:rPr lang="tr-TR" sz="2000" dirty="0" smtClean="0"/>
              <a:t>%</a:t>
            </a:r>
            <a:r>
              <a:rPr lang="en-US" sz="2000" dirty="0" smtClean="0"/>
              <a:t> </a:t>
            </a:r>
            <a:r>
              <a:rPr lang="en-US" sz="2000" dirty="0"/>
              <a:t>in 1995. </a:t>
            </a:r>
            <a:endParaRPr lang="tr-TR" sz="2000" dirty="0"/>
          </a:p>
          <a:p>
            <a:pPr algn="just">
              <a:spcBef>
                <a:spcPts val="0"/>
              </a:spcBef>
              <a:buFont typeface="Wingdings" panose="05000000000000000000" pitchFamily="2" charset="2"/>
              <a:buChar char="§"/>
            </a:pPr>
            <a:r>
              <a:rPr lang="en-US" sz="2000" dirty="0" smtClean="0"/>
              <a:t>Being </a:t>
            </a:r>
            <a:r>
              <a:rPr lang="en-US" sz="2000" dirty="0"/>
              <a:t>highly dependent on the imported </a:t>
            </a:r>
            <a:r>
              <a:rPr lang="en-US" sz="2000" dirty="0" smtClean="0"/>
              <a:t>natural </a:t>
            </a:r>
            <a:r>
              <a:rPr lang="en-US" sz="2000" dirty="0"/>
              <a:t>gas, the EU has decided to take action to overcome this energy dependency </a:t>
            </a:r>
            <a:r>
              <a:rPr lang="en-US" sz="2000" dirty="0" smtClean="0"/>
              <a:t>through </a:t>
            </a:r>
            <a:r>
              <a:rPr lang="en-US" sz="2000" dirty="0"/>
              <a:t>secured and diversified external energy lines. </a:t>
            </a:r>
            <a:endParaRPr lang="tr-TR" sz="2000" dirty="0" smtClean="0"/>
          </a:p>
          <a:p>
            <a:pPr algn="just">
              <a:spcBef>
                <a:spcPts val="0"/>
              </a:spcBef>
              <a:buFont typeface="Wingdings" panose="05000000000000000000" pitchFamily="2" charset="2"/>
              <a:buChar char="§"/>
            </a:pPr>
            <a:r>
              <a:rPr lang="en-US" sz="2000" dirty="0" smtClean="0"/>
              <a:t>In </a:t>
            </a:r>
            <a:r>
              <a:rPr lang="en-US" sz="2000" dirty="0"/>
              <a:t>this respect, Turkey’s closeness to the most important gas fields of Central Asia, the Persian Gulf, Iran and Russia has made Turkish option as one of the most attractive gateways for the “fourth artery” of the EU’s energy supply. </a:t>
            </a:r>
            <a:endParaRPr lang="tr-TR" sz="2000" dirty="0" smtClean="0"/>
          </a:p>
          <a:p>
            <a:pPr algn="just">
              <a:spcBef>
                <a:spcPts val="0"/>
              </a:spcBef>
              <a:buFont typeface="Wingdings" panose="05000000000000000000" pitchFamily="2" charset="2"/>
              <a:buChar char="§"/>
            </a:pPr>
            <a:r>
              <a:rPr lang="tr-TR" sz="2000" dirty="0" smtClean="0"/>
              <a:t>TAP, TANAP, </a:t>
            </a:r>
            <a:r>
              <a:rPr lang="tr-TR" sz="2000" dirty="0" err="1" smtClean="0"/>
              <a:t>Nabucco</a:t>
            </a:r>
            <a:r>
              <a:rPr lang="tr-TR" sz="2000" dirty="0" smtClean="0"/>
              <a:t> West </a:t>
            </a:r>
            <a:r>
              <a:rPr lang="tr-TR" sz="2000" dirty="0" err="1" smtClean="0"/>
              <a:t>Pipelines</a:t>
            </a:r>
            <a:endParaRPr lang="tr-TR" sz="2000" dirty="0" smtClean="0"/>
          </a:p>
        </p:txBody>
      </p:sp>
      <p:sp>
        <p:nvSpPr>
          <p:cNvPr id="5" name="Slide Number Placeholder 4"/>
          <p:cNvSpPr>
            <a:spLocks noGrp="1"/>
          </p:cNvSpPr>
          <p:nvPr>
            <p:ph type="sldNum" sz="quarter" idx="12"/>
          </p:nvPr>
        </p:nvSpPr>
        <p:spPr/>
        <p:txBody>
          <a:bodyPr/>
          <a:lstStyle/>
          <a:p>
            <a:fld id="{8A95250C-7F33-BF4A-9E18-61D647B61A65}" type="slidenum">
              <a:rPr lang="en-US" smtClean="0"/>
              <a:t>27</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28540516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indent="-514350"/>
            <a:r>
              <a:rPr lang="tr-TR" sz="3600" dirty="0" err="1" smtClean="0"/>
              <a:t>Foreign</a:t>
            </a:r>
            <a:r>
              <a:rPr lang="tr-TR" sz="3600" dirty="0" smtClean="0"/>
              <a:t> </a:t>
            </a:r>
            <a:r>
              <a:rPr lang="tr-TR" sz="3600" dirty="0" err="1" smtClean="0"/>
              <a:t>Relations</a:t>
            </a:r>
            <a:r>
              <a:rPr lang="tr-TR" sz="3600" dirty="0" smtClean="0"/>
              <a:t> in </a:t>
            </a:r>
            <a:r>
              <a:rPr lang="tr-TR" sz="3600" dirty="0" err="1" smtClean="0"/>
              <a:t>the</a:t>
            </a:r>
            <a:r>
              <a:rPr lang="tr-TR" sz="3600" dirty="0" smtClean="0"/>
              <a:t> </a:t>
            </a:r>
            <a:r>
              <a:rPr lang="tr-TR" sz="3600" dirty="0" err="1" smtClean="0"/>
              <a:t>Energy</a:t>
            </a:r>
            <a:r>
              <a:rPr lang="tr-TR" sz="3600" dirty="0" smtClean="0"/>
              <a:t> </a:t>
            </a:r>
            <a:r>
              <a:rPr lang="tr-TR" sz="3600" dirty="0" err="1" smtClean="0"/>
              <a:t>Issues</a:t>
            </a:r>
            <a:endParaRPr lang="tr-TR" sz="3600" dirty="0"/>
          </a:p>
        </p:txBody>
      </p:sp>
      <p:sp>
        <p:nvSpPr>
          <p:cNvPr id="3" name="Content Placeholder 2"/>
          <p:cNvSpPr>
            <a:spLocks noGrp="1"/>
          </p:cNvSpPr>
          <p:nvPr>
            <p:ph idx="1"/>
          </p:nvPr>
        </p:nvSpPr>
        <p:spPr>
          <a:xfrm>
            <a:off x="457200" y="1600200"/>
            <a:ext cx="7620000" cy="4800600"/>
          </a:xfrm>
        </p:spPr>
        <p:txBody>
          <a:bodyPr>
            <a:normAutofit/>
          </a:bodyPr>
          <a:lstStyle/>
          <a:p>
            <a:pPr marL="114300" indent="0" algn="just">
              <a:spcBef>
                <a:spcPts val="0"/>
              </a:spcBef>
              <a:buNone/>
            </a:pPr>
            <a:r>
              <a:rPr lang="tr-TR" sz="2000" b="1" dirty="0" err="1" smtClean="0">
                <a:solidFill>
                  <a:schemeClr val="accent1"/>
                </a:solidFill>
              </a:rPr>
              <a:t>Turkey</a:t>
            </a:r>
            <a:r>
              <a:rPr lang="tr-TR" sz="2000" b="1" dirty="0" smtClean="0">
                <a:solidFill>
                  <a:schemeClr val="accent1"/>
                </a:solidFill>
              </a:rPr>
              <a:t> </a:t>
            </a:r>
            <a:r>
              <a:rPr lang="tr-TR" sz="2000" b="1" dirty="0" err="1" smtClean="0">
                <a:solidFill>
                  <a:schemeClr val="accent1"/>
                </a:solidFill>
              </a:rPr>
              <a:t>and</a:t>
            </a:r>
            <a:r>
              <a:rPr lang="tr-TR" sz="2000" b="1" dirty="0" smtClean="0">
                <a:solidFill>
                  <a:schemeClr val="accent1"/>
                </a:solidFill>
              </a:rPr>
              <a:t> </a:t>
            </a:r>
            <a:r>
              <a:rPr lang="tr-TR" sz="2000" b="1" dirty="0" err="1" smtClean="0">
                <a:solidFill>
                  <a:schemeClr val="accent1"/>
                </a:solidFill>
              </a:rPr>
              <a:t>Russia</a:t>
            </a:r>
            <a:r>
              <a:rPr lang="tr-TR" sz="2000" b="1" dirty="0" smtClean="0">
                <a:solidFill>
                  <a:schemeClr val="accent1"/>
                </a:solidFill>
              </a:rPr>
              <a:t>: </a:t>
            </a:r>
          </a:p>
          <a:p>
            <a:pPr marL="114300" indent="0" algn="just">
              <a:spcBef>
                <a:spcPts val="0"/>
              </a:spcBef>
              <a:buNone/>
            </a:pPr>
            <a:endParaRPr lang="tr-TR" sz="2000" b="1" dirty="0">
              <a:solidFill>
                <a:schemeClr val="accent1"/>
              </a:solidFill>
            </a:endParaRPr>
          </a:p>
          <a:p>
            <a:pPr algn="just">
              <a:spcBef>
                <a:spcPts val="0"/>
              </a:spcBef>
              <a:buFont typeface="Wingdings" panose="05000000000000000000" pitchFamily="2" charset="2"/>
              <a:buChar char="§"/>
            </a:pPr>
            <a:r>
              <a:rPr lang="tr-TR" sz="2000" dirty="0"/>
              <a:t>E</a:t>
            </a:r>
            <a:r>
              <a:rPr lang="en-US" sz="2000" dirty="0" err="1" smtClean="0"/>
              <a:t>conomic</a:t>
            </a:r>
            <a:r>
              <a:rPr lang="en-US" sz="2000" dirty="0" smtClean="0"/>
              <a:t> relationship</a:t>
            </a:r>
            <a:r>
              <a:rPr lang="tr-TR" sz="2000" dirty="0"/>
              <a:t>,</a:t>
            </a:r>
            <a:r>
              <a:rPr lang="en-US" sz="2000" dirty="0" smtClean="0"/>
              <a:t> a </a:t>
            </a:r>
            <a:r>
              <a:rPr lang="en-US" sz="2000" dirty="0"/>
              <a:t>growing </a:t>
            </a:r>
            <a:r>
              <a:rPr lang="tr-TR" sz="2000" dirty="0" err="1" smtClean="0"/>
              <a:t>trade</a:t>
            </a:r>
            <a:r>
              <a:rPr lang="tr-TR" sz="2000" dirty="0" smtClean="0"/>
              <a:t> </a:t>
            </a:r>
            <a:r>
              <a:rPr lang="tr-TR" sz="2000" dirty="0" err="1" smtClean="0"/>
              <a:t>ties</a:t>
            </a:r>
            <a:r>
              <a:rPr lang="tr-TR" sz="2000" dirty="0" smtClean="0"/>
              <a:t> </a:t>
            </a:r>
            <a:r>
              <a:rPr lang="tr-TR" sz="2000" dirty="0" err="1" smtClean="0"/>
              <a:t>particularly</a:t>
            </a:r>
            <a:r>
              <a:rPr lang="tr-TR" sz="2000" dirty="0" smtClean="0"/>
              <a:t> in </a:t>
            </a:r>
            <a:r>
              <a:rPr lang="tr-TR" sz="2000" dirty="0" err="1" smtClean="0"/>
              <a:t>energy</a:t>
            </a:r>
            <a:r>
              <a:rPr lang="tr-TR" sz="2000" dirty="0" smtClean="0"/>
              <a:t> </a:t>
            </a:r>
            <a:r>
              <a:rPr lang="tr-TR" sz="2000" dirty="0" err="1" smtClean="0"/>
              <a:t>sector</a:t>
            </a:r>
            <a:r>
              <a:rPr lang="en-US" sz="2000" dirty="0" smtClean="0"/>
              <a:t> </a:t>
            </a:r>
            <a:endParaRPr lang="tr-TR" sz="2000" dirty="0" smtClean="0"/>
          </a:p>
          <a:p>
            <a:pPr algn="just">
              <a:spcBef>
                <a:spcPts val="0"/>
              </a:spcBef>
              <a:buFont typeface="Wingdings" panose="05000000000000000000" pitchFamily="2" charset="2"/>
              <a:buChar char="§"/>
            </a:pPr>
            <a:r>
              <a:rPr lang="en-US" sz="2000" dirty="0" smtClean="0"/>
              <a:t>Turkey </a:t>
            </a:r>
            <a:r>
              <a:rPr lang="en-US" sz="2000" dirty="0"/>
              <a:t>imports more than half its gas consumption from Russia </a:t>
            </a:r>
            <a:r>
              <a:rPr lang="tr-TR" sz="2000" dirty="0" smtClean="0"/>
              <a:t>(2nd </a:t>
            </a:r>
            <a:r>
              <a:rPr lang="tr-TR" sz="2000" dirty="0" err="1" smtClean="0"/>
              <a:t>importer</a:t>
            </a:r>
            <a:r>
              <a:rPr lang="tr-TR" sz="2000" dirty="0" smtClean="0"/>
              <a:t>)</a:t>
            </a:r>
          </a:p>
          <a:p>
            <a:pPr algn="just">
              <a:spcBef>
                <a:spcPts val="0"/>
              </a:spcBef>
              <a:buFont typeface="Wingdings" panose="05000000000000000000" pitchFamily="2" charset="2"/>
              <a:buChar char="§"/>
            </a:pPr>
            <a:r>
              <a:rPr lang="en-US" sz="2000" dirty="0" smtClean="0"/>
              <a:t>Russian </a:t>
            </a:r>
            <a:r>
              <a:rPr lang="en-US" sz="2000" dirty="0"/>
              <a:t>exports to Turkey were nearly 23 billion USD, of which 17.9 Billion USD related to fossil fuels. </a:t>
            </a:r>
            <a:endParaRPr lang="tr-TR" sz="2000" dirty="0" smtClean="0"/>
          </a:p>
          <a:p>
            <a:pPr algn="just">
              <a:spcBef>
                <a:spcPts val="0"/>
              </a:spcBef>
              <a:buFont typeface="Wingdings" panose="05000000000000000000" pitchFamily="2" charset="2"/>
              <a:buChar char="§"/>
            </a:pPr>
            <a:r>
              <a:rPr lang="tr-TR" sz="2000" dirty="0"/>
              <a:t>B</a:t>
            </a:r>
            <a:r>
              <a:rPr lang="en-US" sz="2000" dirty="0" err="1" smtClean="0"/>
              <a:t>ilateral</a:t>
            </a:r>
            <a:r>
              <a:rPr lang="en-US" sz="2000" dirty="0" smtClean="0"/>
              <a:t> </a:t>
            </a:r>
            <a:r>
              <a:rPr lang="en-US" sz="2000" dirty="0"/>
              <a:t>meetings </a:t>
            </a:r>
            <a:r>
              <a:rPr lang="en-US" sz="2000" dirty="0" smtClean="0"/>
              <a:t>between</a:t>
            </a:r>
            <a:r>
              <a:rPr lang="tr-TR" sz="2000" dirty="0" smtClean="0"/>
              <a:t> </a:t>
            </a:r>
            <a:r>
              <a:rPr lang="en-US" sz="2000" dirty="0" smtClean="0"/>
              <a:t>on </a:t>
            </a:r>
            <a:r>
              <a:rPr lang="en-US" sz="2000" dirty="0"/>
              <a:t>various economic projects, particularly relating to energy. </a:t>
            </a:r>
            <a:endParaRPr lang="tr-TR" sz="2000" dirty="0" smtClean="0"/>
          </a:p>
          <a:p>
            <a:pPr algn="just">
              <a:spcBef>
                <a:spcPts val="0"/>
              </a:spcBef>
              <a:buFont typeface="Wingdings" panose="05000000000000000000" pitchFamily="2" charset="2"/>
              <a:buChar char="§"/>
            </a:pPr>
            <a:r>
              <a:rPr lang="tr-TR" sz="2000" dirty="0"/>
              <a:t>A</a:t>
            </a:r>
            <a:r>
              <a:rPr lang="en-US" sz="2000" dirty="0" smtClean="0"/>
              <a:t> </a:t>
            </a:r>
            <a:r>
              <a:rPr lang="en-US" sz="2000" dirty="0"/>
              <a:t>growing number of major projects (such as the Turkish nuclear </a:t>
            </a:r>
            <a:r>
              <a:rPr lang="en-US" sz="2000" dirty="0" smtClean="0"/>
              <a:t>program</a:t>
            </a:r>
            <a:r>
              <a:rPr lang="tr-TR" sz="2000" dirty="0" smtClean="0"/>
              <a:t> </a:t>
            </a:r>
            <a:r>
              <a:rPr lang="tr-TR" sz="2000" dirty="0" err="1" smtClean="0"/>
              <a:t>and</a:t>
            </a:r>
            <a:r>
              <a:rPr lang="tr-TR" sz="2000" dirty="0" smtClean="0"/>
              <a:t> Blue </a:t>
            </a:r>
            <a:r>
              <a:rPr lang="tr-TR" sz="2000" dirty="0" err="1" smtClean="0"/>
              <a:t>Stream</a:t>
            </a:r>
            <a:r>
              <a:rPr lang="tr-TR" sz="2000" dirty="0" smtClean="0"/>
              <a:t> </a:t>
            </a:r>
            <a:r>
              <a:rPr lang="tr-TR" sz="2000" dirty="0" err="1" smtClean="0"/>
              <a:t>Pipeline</a:t>
            </a:r>
            <a:r>
              <a:rPr lang="en-US" sz="2000" dirty="0" smtClean="0"/>
              <a:t>)</a:t>
            </a:r>
            <a:endParaRPr lang="tr-TR" sz="2000" dirty="0" smtClean="0"/>
          </a:p>
          <a:p>
            <a:pPr algn="just">
              <a:spcBef>
                <a:spcPts val="0"/>
              </a:spcBef>
              <a:buFont typeface="Wingdings" panose="05000000000000000000" pitchFamily="2" charset="2"/>
              <a:buChar char="§"/>
            </a:pPr>
            <a:r>
              <a:rPr lang="en-US" sz="2000" dirty="0" smtClean="0"/>
              <a:t>Each </a:t>
            </a:r>
            <a:r>
              <a:rPr lang="en-US" sz="2000" dirty="0"/>
              <a:t>in their own </a:t>
            </a:r>
            <a:r>
              <a:rPr lang="en-US" sz="2000" dirty="0" smtClean="0"/>
              <a:t>way</a:t>
            </a:r>
            <a:r>
              <a:rPr lang="tr-TR" sz="2000" dirty="0" smtClean="0"/>
              <a:t> </a:t>
            </a:r>
            <a:r>
              <a:rPr lang="en-US" sz="2000" dirty="0" smtClean="0"/>
              <a:t>have </a:t>
            </a:r>
            <a:r>
              <a:rPr lang="en-US" sz="2000" dirty="0"/>
              <a:t>factored the idea of diversifying foreign economic relations into their strategic plans. </a:t>
            </a:r>
            <a:endParaRPr lang="tr-TR" sz="2000" b="1" dirty="0" smtClean="0">
              <a:solidFill>
                <a:schemeClr val="accent1"/>
              </a:solidFill>
            </a:endParaRPr>
          </a:p>
        </p:txBody>
      </p:sp>
      <p:sp>
        <p:nvSpPr>
          <p:cNvPr id="5" name="Slide Number Placeholder 4"/>
          <p:cNvSpPr>
            <a:spLocks noGrp="1"/>
          </p:cNvSpPr>
          <p:nvPr>
            <p:ph type="sldNum" sz="quarter" idx="12"/>
          </p:nvPr>
        </p:nvSpPr>
        <p:spPr/>
        <p:txBody>
          <a:bodyPr/>
          <a:lstStyle/>
          <a:p>
            <a:fld id="{8A95250C-7F33-BF4A-9E18-61D647B61A65}" type="slidenum">
              <a:rPr lang="en-US" smtClean="0"/>
              <a:t>28</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23481386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indent="-514350"/>
            <a:r>
              <a:rPr lang="tr-TR" sz="3600" dirty="0" err="1" smtClean="0"/>
              <a:t>Foreign</a:t>
            </a:r>
            <a:r>
              <a:rPr lang="tr-TR" sz="3600" dirty="0" smtClean="0"/>
              <a:t> </a:t>
            </a:r>
            <a:r>
              <a:rPr lang="tr-TR" sz="3600" dirty="0" err="1" smtClean="0"/>
              <a:t>Relations</a:t>
            </a:r>
            <a:r>
              <a:rPr lang="tr-TR" sz="3600" dirty="0" smtClean="0"/>
              <a:t> in </a:t>
            </a:r>
            <a:r>
              <a:rPr lang="tr-TR" sz="3600" dirty="0" err="1" smtClean="0"/>
              <a:t>the</a:t>
            </a:r>
            <a:r>
              <a:rPr lang="tr-TR" sz="3600" dirty="0" smtClean="0"/>
              <a:t> </a:t>
            </a:r>
            <a:r>
              <a:rPr lang="tr-TR" sz="3600" dirty="0" err="1" smtClean="0"/>
              <a:t>Energy</a:t>
            </a:r>
            <a:r>
              <a:rPr lang="tr-TR" sz="3600" dirty="0" smtClean="0"/>
              <a:t> </a:t>
            </a:r>
            <a:r>
              <a:rPr lang="tr-TR" sz="3600" dirty="0" err="1" smtClean="0"/>
              <a:t>Issues</a:t>
            </a:r>
            <a:endParaRPr lang="tr-TR" sz="3600" dirty="0"/>
          </a:p>
        </p:txBody>
      </p:sp>
      <p:sp>
        <p:nvSpPr>
          <p:cNvPr id="3" name="Content Placeholder 2"/>
          <p:cNvSpPr>
            <a:spLocks noGrp="1"/>
          </p:cNvSpPr>
          <p:nvPr>
            <p:ph idx="1"/>
          </p:nvPr>
        </p:nvSpPr>
        <p:spPr>
          <a:xfrm>
            <a:off x="457200" y="1600200"/>
            <a:ext cx="7620000" cy="4800600"/>
          </a:xfrm>
        </p:spPr>
        <p:txBody>
          <a:bodyPr>
            <a:normAutofit/>
          </a:bodyPr>
          <a:lstStyle/>
          <a:p>
            <a:pPr marL="114300" indent="0">
              <a:buNone/>
            </a:pPr>
            <a:r>
              <a:rPr lang="tr-TR" sz="2000" b="1" dirty="0" err="1" smtClean="0">
                <a:solidFill>
                  <a:schemeClr val="accent1"/>
                </a:solidFill>
              </a:rPr>
              <a:t>Water</a:t>
            </a:r>
            <a:r>
              <a:rPr lang="tr-TR" sz="2000" b="1" dirty="0" smtClean="0">
                <a:solidFill>
                  <a:schemeClr val="accent1"/>
                </a:solidFill>
              </a:rPr>
              <a:t> </a:t>
            </a:r>
            <a:r>
              <a:rPr lang="tr-TR" sz="2000" b="1" dirty="0" err="1" smtClean="0">
                <a:solidFill>
                  <a:schemeClr val="accent1"/>
                </a:solidFill>
              </a:rPr>
              <a:t>Issues</a:t>
            </a:r>
            <a:r>
              <a:rPr lang="tr-TR" sz="2000" b="1" dirty="0" smtClean="0">
                <a:solidFill>
                  <a:schemeClr val="accent1"/>
                </a:solidFill>
              </a:rPr>
              <a:t>: </a:t>
            </a:r>
          </a:p>
          <a:p>
            <a:pPr>
              <a:buFont typeface="Wingdings" panose="05000000000000000000" pitchFamily="2" charset="2"/>
              <a:buChar char="§"/>
            </a:pPr>
            <a:r>
              <a:rPr lang="tr-TR" sz="2000" dirty="0" err="1" smtClean="0"/>
              <a:t>Turkey’s</a:t>
            </a:r>
            <a:r>
              <a:rPr lang="tr-TR" sz="2000" dirty="0" smtClean="0"/>
              <a:t> D</a:t>
            </a:r>
            <a:r>
              <a:rPr lang="en-US" sz="2000" dirty="0" err="1" smtClean="0"/>
              <a:t>ams</a:t>
            </a:r>
            <a:r>
              <a:rPr lang="en-US" sz="2000" dirty="0" smtClean="0"/>
              <a:t> </a:t>
            </a:r>
            <a:r>
              <a:rPr lang="en-US" sz="2000" dirty="0"/>
              <a:t>on Euphrates and Tigris rivers have brought huge strain to relationships with Iraq and Syria for decades. </a:t>
            </a:r>
            <a:endParaRPr lang="tr-TR" sz="2000" dirty="0" smtClean="0"/>
          </a:p>
          <a:p>
            <a:pPr>
              <a:buFont typeface="Wingdings" panose="05000000000000000000" pitchFamily="2" charset="2"/>
              <a:buChar char="§"/>
            </a:pPr>
            <a:r>
              <a:rPr lang="tr-TR" sz="2000" dirty="0" smtClean="0"/>
              <a:t>N</a:t>
            </a:r>
            <a:r>
              <a:rPr lang="en-US" sz="2000" dirty="0" err="1" smtClean="0"/>
              <a:t>ew</a:t>
            </a:r>
            <a:r>
              <a:rPr lang="en-US" sz="2000" dirty="0" smtClean="0"/>
              <a:t> </a:t>
            </a:r>
            <a:r>
              <a:rPr lang="en-US" sz="2000" dirty="0"/>
              <a:t>dam construction on Kura River has created new problems with another neighbor, Georgia. </a:t>
            </a:r>
          </a:p>
          <a:p>
            <a:pPr marL="114300" indent="0" algn="just">
              <a:spcBef>
                <a:spcPts val="0"/>
              </a:spcBef>
              <a:buNone/>
            </a:pPr>
            <a:endParaRPr lang="tr-TR" sz="2000" dirty="0" smtClean="0">
              <a:solidFill>
                <a:schemeClr val="accent1"/>
              </a:solidFill>
            </a:endParaRPr>
          </a:p>
        </p:txBody>
      </p:sp>
      <p:sp>
        <p:nvSpPr>
          <p:cNvPr id="5" name="Slide Number Placeholder 4"/>
          <p:cNvSpPr>
            <a:spLocks noGrp="1"/>
          </p:cNvSpPr>
          <p:nvPr>
            <p:ph type="sldNum" sz="quarter" idx="12"/>
          </p:nvPr>
        </p:nvSpPr>
        <p:spPr/>
        <p:txBody>
          <a:bodyPr/>
          <a:lstStyle/>
          <a:p>
            <a:fld id="{8A95250C-7F33-BF4A-9E18-61D647B61A65}" type="slidenum">
              <a:rPr lang="en-US" smtClean="0"/>
              <a:t>29</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pic>
        <p:nvPicPr>
          <p:cNvPr id="2050" name="Picture 2" descr="http://www.dailyistanbultours.com/Image/b/turkey-main-citi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6443" y="3515091"/>
            <a:ext cx="5466182" cy="2781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65866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err="1" smtClean="0"/>
              <a:t>Towards</a:t>
            </a:r>
            <a:r>
              <a:rPr lang="tr-TR" dirty="0" smtClean="0"/>
              <a:t> a </a:t>
            </a:r>
            <a:r>
              <a:rPr lang="tr-TR" dirty="0" err="1" smtClean="0"/>
              <a:t>Sustainable</a:t>
            </a:r>
            <a:r>
              <a:rPr lang="tr-TR" dirty="0" smtClean="0"/>
              <a:t> </a:t>
            </a:r>
            <a:r>
              <a:rPr lang="tr-TR" dirty="0" err="1" smtClean="0"/>
              <a:t>Future</a:t>
            </a:r>
            <a:endParaRPr lang="en-US" dirty="0"/>
          </a:p>
        </p:txBody>
      </p:sp>
      <p:sp>
        <p:nvSpPr>
          <p:cNvPr id="3" name="Content Placeholder 2"/>
          <p:cNvSpPr>
            <a:spLocks noGrp="1"/>
          </p:cNvSpPr>
          <p:nvPr>
            <p:ph idx="1"/>
          </p:nvPr>
        </p:nvSpPr>
        <p:spPr>
          <a:xfrm>
            <a:off x="457200" y="1600200"/>
            <a:ext cx="7620000" cy="4800600"/>
          </a:xfrm>
        </p:spPr>
        <p:txBody>
          <a:bodyPr>
            <a:normAutofit/>
          </a:bodyPr>
          <a:lstStyle/>
          <a:p>
            <a:pPr marL="114300" indent="0" algn="just">
              <a:buNone/>
            </a:pPr>
            <a:r>
              <a:rPr lang="en-US" sz="2400" dirty="0" smtClean="0"/>
              <a:t>Where does Turkey</a:t>
            </a:r>
            <a:r>
              <a:rPr lang="tr-TR" sz="2400" dirty="0" smtClean="0"/>
              <a:t> </a:t>
            </a:r>
            <a:r>
              <a:rPr lang="en-US" sz="2400" dirty="0" smtClean="0"/>
              <a:t>stand in the sustainable world</a:t>
            </a:r>
            <a:r>
              <a:rPr lang="tr-TR" sz="2400" dirty="0" smtClean="0"/>
              <a:t>?</a:t>
            </a:r>
            <a:endParaRPr lang="en-US" sz="2400" dirty="0"/>
          </a:p>
        </p:txBody>
      </p:sp>
      <p:sp>
        <p:nvSpPr>
          <p:cNvPr id="5" name="Slide Number Placeholder 4"/>
          <p:cNvSpPr>
            <a:spLocks noGrp="1"/>
          </p:cNvSpPr>
          <p:nvPr>
            <p:ph type="sldNum" sz="quarter" idx="12"/>
          </p:nvPr>
        </p:nvSpPr>
        <p:spPr/>
        <p:txBody>
          <a:bodyPr/>
          <a:lstStyle/>
          <a:p>
            <a:fld id="{8A95250C-7F33-BF4A-9E18-61D647B61A65}" type="slidenum">
              <a:rPr lang="en-US" smtClean="0"/>
              <a:t>3</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pic>
        <p:nvPicPr>
          <p:cNvPr id="1048" name="Picture 24" descr="http://www.bio-amber.com/ignitionweb/data/media_centre_files/780/sustainability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2319" y="2683422"/>
            <a:ext cx="6429375" cy="379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2014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28650" indent="-514350"/>
            <a:r>
              <a:rPr lang="tr-TR" sz="4400" dirty="0" err="1"/>
              <a:t>Critique</a:t>
            </a:r>
            <a:r>
              <a:rPr lang="tr-TR" sz="4400" dirty="0"/>
              <a:t> </a:t>
            </a:r>
            <a:r>
              <a:rPr lang="tr-TR" sz="4400" dirty="0" err="1"/>
              <a:t>and</a:t>
            </a:r>
            <a:r>
              <a:rPr lang="tr-TR" sz="4400" dirty="0"/>
              <a:t> </a:t>
            </a:r>
            <a:r>
              <a:rPr lang="tr-TR" sz="4400" dirty="0" err="1"/>
              <a:t>Recommendations</a:t>
            </a:r>
            <a:endParaRPr lang="en-US" sz="4800" dirty="0"/>
          </a:p>
        </p:txBody>
      </p:sp>
      <p:sp>
        <p:nvSpPr>
          <p:cNvPr id="3" name="Content Placeholder 2"/>
          <p:cNvSpPr>
            <a:spLocks noGrp="1"/>
          </p:cNvSpPr>
          <p:nvPr>
            <p:ph idx="1"/>
          </p:nvPr>
        </p:nvSpPr>
        <p:spPr>
          <a:xfrm>
            <a:off x="457200" y="1600200"/>
            <a:ext cx="7620000" cy="4800600"/>
          </a:xfrm>
        </p:spPr>
        <p:txBody>
          <a:bodyPr>
            <a:normAutofit/>
          </a:bodyPr>
          <a:lstStyle/>
          <a:p>
            <a:pPr marL="114300" indent="0" algn="just">
              <a:spcBef>
                <a:spcPts val="0"/>
              </a:spcBef>
              <a:buNone/>
            </a:pPr>
            <a:r>
              <a:rPr lang="tr-TR" sz="2000" dirty="0" err="1" smtClean="0"/>
              <a:t>The</a:t>
            </a:r>
            <a:r>
              <a:rPr lang="tr-TR" sz="2000" dirty="0" smtClean="0"/>
              <a:t> </a:t>
            </a:r>
            <a:r>
              <a:rPr lang="en-US" sz="2000" dirty="0" smtClean="0"/>
              <a:t>development</a:t>
            </a:r>
            <a:r>
              <a:rPr lang="tr-TR" sz="2000" dirty="0" smtClean="0"/>
              <a:t>s</a:t>
            </a:r>
            <a:r>
              <a:rPr lang="en-US" sz="2000" dirty="0" smtClean="0"/>
              <a:t> </a:t>
            </a:r>
            <a:r>
              <a:rPr lang="en-US" sz="2000" dirty="0"/>
              <a:t>in energy sector in the past 10 years has been quite </a:t>
            </a:r>
            <a:r>
              <a:rPr lang="en-US" sz="2000" dirty="0" smtClean="0"/>
              <a:t>impressive</a:t>
            </a:r>
            <a:r>
              <a:rPr lang="tr-TR" sz="2000" dirty="0"/>
              <a:t> </a:t>
            </a:r>
            <a:r>
              <a:rPr lang="tr-TR" sz="2000" dirty="0" smtClean="0"/>
              <a:t>yet</a:t>
            </a:r>
            <a:r>
              <a:rPr lang="en-US" sz="2000" dirty="0" smtClean="0"/>
              <a:t> </a:t>
            </a:r>
            <a:r>
              <a:rPr lang="en-US" sz="2000" dirty="0"/>
              <a:t>there </a:t>
            </a:r>
            <a:r>
              <a:rPr lang="tr-TR" sz="2000" dirty="0" err="1" smtClean="0"/>
              <a:t>are</a:t>
            </a:r>
            <a:r>
              <a:rPr lang="tr-TR" sz="2000" dirty="0" smtClean="0"/>
              <a:t> </a:t>
            </a:r>
            <a:r>
              <a:rPr lang="tr-TR" sz="2000" dirty="0" err="1" smtClean="0"/>
              <a:t>still</a:t>
            </a:r>
            <a:r>
              <a:rPr lang="tr-TR" sz="2000" dirty="0" smtClean="0"/>
              <a:t> </a:t>
            </a:r>
            <a:r>
              <a:rPr lang="tr-TR" sz="2000" dirty="0" err="1" smtClean="0"/>
              <a:t>big</a:t>
            </a:r>
            <a:r>
              <a:rPr lang="tr-TR" sz="2000" dirty="0" smtClean="0"/>
              <a:t> </a:t>
            </a:r>
            <a:r>
              <a:rPr lang="tr-TR" sz="2000" dirty="0" err="1" smtClean="0"/>
              <a:t>obstacles</a:t>
            </a:r>
            <a:r>
              <a:rPr lang="tr-TR" sz="2000" dirty="0" smtClean="0"/>
              <a:t> on </a:t>
            </a:r>
            <a:r>
              <a:rPr lang="tr-TR" sz="2000" dirty="0" err="1" smtClean="0"/>
              <a:t>the</a:t>
            </a:r>
            <a:r>
              <a:rPr lang="tr-TR" sz="2000" dirty="0" smtClean="0"/>
              <a:t> </a:t>
            </a:r>
            <a:r>
              <a:rPr lang="tr-TR" sz="2000" dirty="0" err="1" smtClean="0"/>
              <a:t>way</a:t>
            </a:r>
            <a:r>
              <a:rPr lang="tr-TR" sz="2000" dirty="0" smtClean="0"/>
              <a:t>.</a:t>
            </a:r>
          </a:p>
          <a:p>
            <a:pPr marL="114300" indent="0" algn="just">
              <a:spcBef>
                <a:spcPts val="0"/>
              </a:spcBef>
              <a:buNone/>
            </a:pPr>
            <a:endParaRPr lang="tr-TR" sz="2000" dirty="0" smtClean="0"/>
          </a:p>
          <a:p>
            <a:pPr marL="114300" indent="0" algn="just">
              <a:spcBef>
                <a:spcPts val="0"/>
              </a:spcBef>
              <a:buNone/>
            </a:pPr>
            <a:r>
              <a:rPr lang="tr-TR" sz="2000" dirty="0" err="1" smtClean="0"/>
              <a:t>Turkish</a:t>
            </a:r>
            <a:r>
              <a:rPr lang="tr-TR" sz="2000" dirty="0" smtClean="0"/>
              <a:t> </a:t>
            </a:r>
            <a:r>
              <a:rPr lang="en-US" sz="2000" dirty="0" smtClean="0"/>
              <a:t>government set a goal to observe 30% of the country’s energy from renewable energy sources, the current measures are not ample enough to support such growth.</a:t>
            </a:r>
            <a:endParaRPr lang="tr-TR" sz="2000" dirty="0" smtClean="0"/>
          </a:p>
          <a:p>
            <a:pPr marL="114300" indent="0" algn="just">
              <a:spcBef>
                <a:spcPts val="0"/>
              </a:spcBef>
              <a:buNone/>
            </a:pPr>
            <a:endParaRPr lang="tr-TR" sz="2000" dirty="0"/>
          </a:p>
          <a:p>
            <a:pPr marL="114300" indent="0" algn="just">
              <a:spcBef>
                <a:spcPts val="0"/>
              </a:spcBef>
              <a:buNone/>
            </a:pPr>
            <a:r>
              <a:rPr lang="tr-TR" sz="2000" dirty="0" err="1" smtClean="0">
                <a:solidFill>
                  <a:schemeClr val="accent1"/>
                </a:solidFill>
              </a:rPr>
              <a:t>Recommendations</a:t>
            </a:r>
            <a:r>
              <a:rPr lang="tr-TR" sz="2000" dirty="0" smtClean="0">
                <a:solidFill>
                  <a:schemeClr val="accent1"/>
                </a:solidFill>
              </a:rPr>
              <a:t>:</a:t>
            </a:r>
          </a:p>
          <a:p>
            <a:pPr marL="114300" indent="0" algn="just">
              <a:spcBef>
                <a:spcPts val="0"/>
              </a:spcBef>
              <a:buNone/>
            </a:pPr>
            <a:endParaRPr lang="tr-TR" sz="2000" dirty="0" smtClean="0"/>
          </a:p>
          <a:p>
            <a:pPr algn="just">
              <a:spcBef>
                <a:spcPts val="0"/>
              </a:spcBef>
              <a:buFont typeface="Wingdings" panose="05000000000000000000" pitchFamily="2" charset="2"/>
              <a:buChar char="§"/>
            </a:pPr>
            <a:r>
              <a:rPr lang="en-US" sz="2000" dirty="0"/>
              <a:t>Renewable energy policy must be re-arranged to attract producers, pricing and incentives must be regulated</a:t>
            </a:r>
            <a:r>
              <a:rPr lang="en-US" sz="2000" dirty="0" smtClean="0"/>
              <a:t>.</a:t>
            </a:r>
            <a:endParaRPr lang="tr-TR" sz="2000" dirty="0" smtClean="0"/>
          </a:p>
          <a:p>
            <a:pPr algn="just">
              <a:spcBef>
                <a:spcPts val="0"/>
              </a:spcBef>
              <a:buFont typeface="Wingdings" panose="05000000000000000000" pitchFamily="2" charset="2"/>
              <a:buChar char="§"/>
            </a:pPr>
            <a:r>
              <a:rPr lang="tr-TR" sz="2000" dirty="0" smtClean="0"/>
              <a:t>I</a:t>
            </a:r>
            <a:r>
              <a:rPr lang="en-US" sz="2000" dirty="0" err="1" smtClean="0"/>
              <a:t>mproving</a:t>
            </a:r>
            <a:r>
              <a:rPr lang="en-US" sz="2000" dirty="0" smtClean="0"/>
              <a:t> </a:t>
            </a:r>
            <a:r>
              <a:rPr lang="en-US" sz="2000" dirty="0"/>
              <a:t>the grid should be done simultaneously with renewable energy </a:t>
            </a:r>
            <a:r>
              <a:rPr lang="en-US" sz="2000" dirty="0" smtClean="0"/>
              <a:t>investments</a:t>
            </a:r>
            <a:endParaRPr lang="tr-TR" sz="2000" dirty="0" smtClean="0"/>
          </a:p>
          <a:p>
            <a:pPr algn="just">
              <a:spcBef>
                <a:spcPts val="0"/>
              </a:spcBef>
              <a:buFont typeface="Wingdings" panose="05000000000000000000" pitchFamily="2" charset="2"/>
              <a:buChar char="§"/>
            </a:pPr>
            <a:r>
              <a:rPr lang="tr-TR" sz="2000" dirty="0" err="1" smtClean="0"/>
              <a:t>More</a:t>
            </a:r>
            <a:r>
              <a:rPr lang="tr-TR" sz="2000" dirty="0" smtClean="0"/>
              <a:t> </a:t>
            </a:r>
            <a:r>
              <a:rPr lang="tr-TR" sz="2000" dirty="0" err="1" smtClean="0"/>
              <a:t>government</a:t>
            </a:r>
            <a:r>
              <a:rPr lang="tr-TR" sz="2000" dirty="0" smtClean="0"/>
              <a:t> </a:t>
            </a:r>
            <a:r>
              <a:rPr lang="tr-TR" sz="2000" dirty="0" err="1" smtClean="0"/>
              <a:t>support</a:t>
            </a:r>
            <a:r>
              <a:rPr lang="tr-TR" sz="2000" dirty="0" smtClean="0"/>
              <a:t> </a:t>
            </a:r>
            <a:r>
              <a:rPr lang="tr-TR" sz="2000" dirty="0" err="1" smtClean="0"/>
              <a:t>for</a:t>
            </a:r>
            <a:r>
              <a:rPr lang="tr-TR" sz="2000" dirty="0" smtClean="0"/>
              <a:t> </a:t>
            </a:r>
            <a:r>
              <a:rPr lang="tr-TR" sz="2000" dirty="0" err="1" smtClean="0"/>
              <a:t>geothermal</a:t>
            </a:r>
            <a:r>
              <a:rPr lang="tr-TR" sz="2000" dirty="0" smtClean="0"/>
              <a:t> </a:t>
            </a:r>
            <a:r>
              <a:rPr lang="tr-TR" sz="2000" dirty="0" err="1" smtClean="0"/>
              <a:t>and</a:t>
            </a:r>
            <a:r>
              <a:rPr lang="tr-TR" sz="2000" dirty="0" smtClean="0"/>
              <a:t> </a:t>
            </a:r>
            <a:r>
              <a:rPr lang="tr-TR" sz="2000" dirty="0" err="1" smtClean="0"/>
              <a:t>biogas</a:t>
            </a:r>
            <a:r>
              <a:rPr lang="tr-TR" sz="2000" dirty="0" smtClean="0"/>
              <a:t> </a:t>
            </a:r>
            <a:r>
              <a:rPr lang="tr-TR" sz="2000" dirty="0" err="1" smtClean="0"/>
              <a:t>investors</a:t>
            </a:r>
            <a:endParaRPr lang="tr-TR" sz="2000" dirty="0" smtClean="0"/>
          </a:p>
          <a:p>
            <a:pPr algn="just">
              <a:spcBef>
                <a:spcPts val="0"/>
              </a:spcBef>
              <a:buFont typeface="Wingdings" panose="05000000000000000000" pitchFamily="2" charset="2"/>
              <a:buChar char="§"/>
            </a:pPr>
            <a:endParaRPr lang="tr-TR" sz="2000" dirty="0" smtClean="0"/>
          </a:p>
        </p:txBody>
      </p:sp>
      <p:sp>
        <p:nvSpPr>
          <p:cNvPr id="5" name="Slide Number Placeholder 4"/>
          <p:cNvSpPr>
            <a:spLocks noGrp="1"/>
          </p:cNvSpPr>
          <p:nvPr>
            <p:ph type="sldNum" sz="quarter" idx="12"/>
          </p:nvPr>
        </p:nvSpPr>
        <p:spPr/>
        <p:txBody>
          <a:bodyPr/>
          <a:lstStyle/>
          <a:p>
            <a:fld id="{8A95250C-7F33-BF4A-9E18-61D647B61A65}" type="slidenum">
              <a:rPr lang="en-US" smtClean="0"/>
              <a:t>30</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22548823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28650" indent="-514350"/>
            <a:r>
              <a:rPr lang="tr-TR" sz="4400" dirty="0" err="1"/>
              <a:t>Critique</a:t>
            </a:r>
            <a:r>
              <a:rPr lang="tr-TR" sz="4400" dirty="0"/>
              <a:t> </a:t>
            </a:r>
            <a:r>
              <a:rPr lang="tr-TR" sz="4400" dirty="0" err="1"/>
              <a:t>and</a:t>
            </a:r>
            <a:r>
              <a:rPr lang="tr-TR" sz="4400" dirty="0"/>
              <a:t> </a:t>
            </a:r>
            <a:r>
              <a:rPr lang="tr-TR" sz="4400" dirty="0" err="1"/>
              <a:t>Recommendations</a:t>
            </a:r>
            <a:endParaRPr lang="en-US" sz="4800" dirty="0"/>
          </a:p>
        </p:txBody>
      </p:sp>
      <p:sp>
        <p:nvSpPr>
          <p:cNvPr id="3" name="Content Placeholder 2"/>
          <p:cNvSpPr>
            <a:spLocks noGrp="1"/>
          </p:cNvSpPr>
          <p:nvPr>
            <p:ph idx="1"/>
          </p:nvPr>
        </p:nvSpPr>
        <p:spPr>
          <a:xfrm>
            <a:off x="457200" y="1600200"/>
            <a:ext cx="7620000" cy="4800600"/>
          </a:xfrm>
        </p:spPr>
        <p:txBody>
          <a:bodyPr>
            <a:normAutofit/>
          </a:bodyPr>
          <a:lstStyle/>
          <a:p>
            <a:pPr marL="114300" indent="0" algn="just">
              <a:spcBef>
                <a:spcPts val="0"/>
              </a:spcBef>
              <a:buNone/>
            </a:pPr>
            <a:r>
              <a:rPr lang="en-US" sz="2000" dirty="0" smtClean="0"/>
              <a:t>The </a:t>
            </a:r>
            <a:r>
              <a:rPr lang="en-US" sz="2000" dirty="0"/>
              <a:t>hydropower and nuclear energy policies need a major revision, the fast growth with such </a:t>
            </a:r>
            <a:r>
              <a:rPr lang="en-US" sz="2000" dirty="0" smtClean="0"/>
              <a:t>tech</a:t>
            </a:r>
            <a:r>
              <a:rPr lang="tr-TR" sz="2000" dirty="0" smtClean="0"/>
              <a:t>n</a:t>
            </a:r>
            <a:r>
              <a:rPr lang="en-US" sz="2000" dirty="0" err="1" smtClean="0"/>
              <a:t>ologies</a:t>
            </a:r>
            <a:r>
              <a:rPr lang="en-US" sz="2000" dirty="0" smtClean="0"/>
              <a:t> </a:t>
            </a:r>
            <a:r>
              <a:rPr lang="en-US" sz="2000" dirty="0"/>
              <a:t>will only bring short term success. Sustainability of the environment should be the priority and the starting point of all development plans</a:t>
            </a:r>
            <a:r>
              <a:rPr lang="en-US" sz="2000" dirty="0" smtClean="0"/>
              <a:t>.</a:t>
            </a:r>
            <a:endParaRPr lang="tr-TR" sz="2000" dirty="0" smtClean="0"/>
          </a:p>
          <a:p>
            <a:pPr marL="114300" indent="0" algn="just">
              <a:spcBef>
                <a:spcPts val="0"/>
              </a:spcBef>
              <a:buNone/>
            </a:pPr>
            <a:endParaRPr lang="tr-TR" sz="2000" dirty="0">
              <a:solidFill>
                <a:schemeClr val="accent1"/>
              </a:solidFill>
            </a:endParaRPr>
          </a:p>
          <a:p>
            <a:pPr marL="114300" indent="0" algn="just">
              <a:spcBef>
                <a:spcPts val="0"/>
              </a:spcBef>
              <a:buNone/>
            </a:pPr>
            <a:r>
              <a:rPr lang="tr-TR" sz="2000" dirty="0" err="1" smtClean="0">
                <a:solidFill>
                  <a:schemeClr val="accent1"/>
                </a:solidFill>
              </a:rPr>
              <a:t>Recommendations</a:t>
            </a:r>
            <a:r>
              <a:rPr lang="tr-TR" sz="2000" dirty="0" smtClean="0">
                <a:solidFill>
                  <a:schemeClr val="accent1"/>
                </a:solidFill>
              </a:rPr>
              <a:t>:</a:t>
            </a:r>
          </a:p>
          <a:p>
            <a:pPr marL="114300" indent="0" algn="just">
              <a:spcBef>
                <a:spcPts val="0"/>
              </a:spcBef>
              <a:buNone/>
            </a:pPr>
            <a:endParaRPr lang="tr-TR" sz="2000" dirty="0" smtClean="0">
              <a:solidFill>
                <a:schemeClr val="accent1"/>
              </a:solidFill>
            </a:endParaRPr>
          </a:p>
          <a:p>
            <a:pPr algn="just">
              <a:spcBef>
                <a:spcPts val="0"/>
              </a:spcBef>
              <a:buFont typeface="Wingdings" panose="05000000000000000000" pitchFamily="2" charset="2"/>
              <a:buChar char="§"/>
            </a:pPr>
            <a:r>
              <a:rPr lang="tr-TR" sz="2000" dirty="0" err="1" smtClean="0"/>
              <a:t>Cancellation</a:t>
            </a:r>
            <a:r>
              <a:rPr lang="tr-TR" sz="2000" dirty="0" smtClean="0"/>
              <a:t> of </a:t>
            </a:r>
            <a:r>
              <a:rPr lang="tr-TR" sz="2000" dirty="0" err="1" smtClean="0"/>
              <a:t>all</a:t>
            </a:r>
            <a:r>
              <a:rPr lang="tr-TR" sz="2000" dirty="0" smtClean="0"/>
              <a:t> </a:t>
            </a:r>
            <a:r>
              <a:rPr lang="tr-TR" sz="2000" dirty="0" err="1" smtClean="0"/>
              <a:t>nuclear</a:t>
            </a:r>
            <a:r>
              <a:rPr lang="tr-TR" sz="2000" dirty="0" smtClean="0"/>
              <a:t> </a:t>
            </a:r>
            <a:r>
              <a:rPr lang="tr-TR" sz="2000" dirty="0" err="1" smtClean="0"/>
              <a:t>programs</a:t>
            </a:r>
            <a:r>
              <a:rPr lang="tr-TR" sz="2000" dirty="0" smtClean="0"/>
              <a:t> </a:t>
            </a:r>
            <a:r>
              <a:rPr lang="en-US" sz="2000" dirty="0" smtClean="0"/>
              <a:t>or </a:t>
            </a:r>
            <a:r>
              <a:rPr lang="en-US" sz="2000" dirty="0"/>
              <a:t>a </a:t>
            </a:r>
            <a:r>
              <a:rPr lang="en-US" sz="2000" dirty="0" smtClean="0"/>
              <a:t>plebiscite</a:t>
            </a:r>
            <a:endParaRPr lang="tr-TR" sz="2000" dirty="0" smtClean="0"/>
          </a:p>
          <a:p>
            <a:pPr algn="just">
              <a:spcBef>
                <a:spcPts val="0"/>
              </a:spcBef>
              <a:buFont typeface="Wingdings" panose="05000000000000000000" pitchFamily="2" charset="2"/>
              <a:buChar char="§"/>
            </a:pPr>
            <a:r>
              <a:rPr lang="tr-TR" sz="2000" dirty="0" err="1" smtClean="0"/>
              <a:t>Cancellation</a:t>
            </a:r>
            <a:r>
              <a:rPr lang="tr-TR" sz="2000" dirty="0" smtClean="0"/>
              <a:t> of </a:t>
            </a:r>
            <a:r>
              <a:rPr lang="tr-TR" sz="2000" dirty="0" err="1" smtClean="0"/>
              <a:t>hydropower</a:t>
            </a:r>
            <a:r>
              <a:rPr lang="tr-TR" sz="2000" dirty="0" smtClean="0"/>
              <a:t> </a:t>
            </a:r>
            <a:r>
              <a:rPr lang="tr-TR" sz="2000" dirty="0" err="1" smtClean="0"/>
              <a:t>plant</a:t>
            </a:r>
            <a:r>
              <a:rPr lang="tr-TR" sz="2000" dirty="0" smtClean="0"/>
              <a:t> </a:t>
            </a:r>
            <a:r>
              <a:rPr lang="tr-TR" sz="2000" dirty="0" err="1" smtClean="0"/>
              <a:t>constructions</a:t>
            </a:r>
            <a:endParaRPr lang="tr-TR" sz="2000" dirty="0" smtClean="0"/>
          </a:p>
          <a:p>
            <a:pPr algn="just">
              <a:spcBef>
                <a:spcPts val="0"/>
              </a:spcBef>
              <a:buFont typeface="Wingdings" panose="05000000000000000000" pitchFamily="2" charset="2"/>
              <a:buChar char="§"/>
            </a:pPr>
            <a:r>
              <a:rPr lang="tr-TR" sz="2000" dirty="0" err="1" smtClean="0"/>
              <a:t>Stronger</a:t>
            </a:r>
            <a:r>
              <a:rPr lang="tr-TR" sz="2000" dirty="0" smtClean="0"/>
              <a:t> </a:t>
            </a:r>
            <a:r>
              <a:rPr lang="tr-TR" sz="2000" dirty="0" err="1" smtClean="0"/>
              <a:t>environmental</a:t>
            </a:r>
            <a:r>
              <a:rPr lang="tr-TR" sz="2000" dirty="0" smtClean="0"/>
              <a:t> </a:t>
            </a:r>
            <a:r>
              <a:rPr lang="tr-TR" sz="2000" dirty="0" err="1" smtClean="0"/>
              <a:t>laws</a:t>
            </a:r>
            <a:r>
              <a:rPr lang="tr-TR" sz="2000" dirty="0" smtClean="0"/>
              <a:t> </a:t>
            </a:r>
            <a:r>
              <a:rPr lang="tr-TR" sz="2000" dirty="0" err="1" smtClean="0"/>
              <a:t>and</a:t>
            </a:r>
            <a:r>
              <a:rPr lang="tr-TR" sz="2000" dirty="0" smtClean="0"/>
              <a:t> </a:t>
            </a:r>
            <a:r>
              <a:rPr lang="tr-TR" sz="2000" dirty="0" err="1" smtClean="0"/>
              <a:t>policies</a:t>
            </a:r>
            <a:endParaRPr lang="tr-TR" sz="2000" dirty="0" smtClean="0"/>
          </a:p>
          <a:p>
            <a:pPr algn="just">
              <a:spcBef>
                <a:spcPts val="0"/>
              </a:spcBef>
              <a:buFont typeface="Wingdings" panose="05000000000000000000" pitchFamily="2" charset="2"/>
              <a:buChar char="§"/>
            </a:pPr>
            <a:r>
              <a:rPr lang="tr-TR" sz="2000" dirty="0" err="1" smtClean="0"/>
              <a:t>Increasing</a:t>
            </a:r>
            <a:r>
              <a:rPr lang="tr-TR" sz="2000" dirty="0" smtClean="0"/>
              <a:t> </a:t>
            </a:r>
            <a:r>
              <a:rPr lang="tr-TR" sz="2000" dirty="0" err="1" smtClean="0"/>
              <a:t>public</a:t>
            </a:r>
            <a:r>
              <a:rPr lang="tr-TR" sz="2000" dirty="0" smtClean="0"/>
              <a:t> </a:t>
            </a:r>
            <a:r>
              <a:rPr lang="tr-TR" sz="2000" dirty="0" err="1" smtClean="0"/>
              <a:t>awareness</a:t>
            </a:r>
            <a:endParaRPr lang="tr-TR" sz="2000" dirty="0"/>
          </a:p>
          <a:p>
            <a:pPr algn="just">
              <a:spcBef>
                <a:spcPts val="0"/>
              </a:spcBef>
              <a:buFont typeface="Wingdings" panose="05000000000000000000" pitchFamily="2" charset="2"/>
              <a:buChar char="§"/>
            </a:pPr>
            <a:endParaRPr lang="tr-TR" sz="2000" dirty="0">
              <a:solidFill>
                <a:schemeClr val="accent1"/>
              </a:solidFill>
            </a:endParaRPr>
          </a:p>
          <a:p>
            <a:pPr marL="114300" indent="0" algn="just">
              <a:spcBef>
                <a:spcPts val="0"/>
              </a:spcBef>
              <a:buNone/>
            </a:pPr>
            <a:endParaRPr lang="tr-TR" sz="2000" dirty="0" smtClean="0">
              <a:solidFill>
                <a:schemeClr val="accent1"/>
              </a:solidFill>
            </a:endParaRPr>
          </a:p>
        </p:txBody>
      </p:sp>
      <p:sp>
        <p:nvSpPr>
          <p:cNvPr id="5" name="Slide Number Placeholder 4"/>
          <p:cNvSpPr>
            <a:spLocks noGrp="1"/>
          </p:cNvSpPr>
          <p:nvPr>
            <p:ph type="sldNum" sz="quarter" idx="12"/>
          </p:nvPr>
        </p:nvSpPr>
        <p:spPr/>
        <p:txBody>
          <a:bodyPr/>
          <a:lstStyle/>
          <a:p>
            <a:fld id="{8A95250C-7F33-BF4A-9E18-61D647B61A65}" type="slidenum">
              <a:rPr lang="en-US" smtClean="0"/>
              <a:t>31</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15244068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28650" indent="-514350"/>
            <a:r>
              <a:rPr lang="tr-TR" sz="4400" dirty="0" err="1"/>
              <a:t>Critique</a:t>
            </a:r>
            <a:r>
              <a:rPr lang="tr-TR" sz="4400" dirty="0"/>
              <a:t> </a:t>
            </a:r>
            <a:r>
              <a:rPr lang="tr-TR" sz="4400" dirty="0" err="1"/>
              <a:t>and</a:t>
            </a:r>
            <a:r>
              <a:rPr lang="tr-TR" sz="4400" dirty="0"/>
              <a:t> </a:t>
            </a:r>
            <a:r>
              <a:rPr lang="tr-TR" sz="4400" dirty="0" err="1"/>
              <a:t>Recommendations</a:t>
            </a:r>
            <a:endParaRPr lang="en-US" sz="4800" dirty="0"/>
          </a:p>
        </p:txBody>
      </p:sp>
      <p:sp>
        <p:nvSpPr>
          <p:cNvPr id="3" name="Content Placeholder 2"/>
          <p:cNvSpPr>
            <a:spLocks noGrp="1"/>
          </p:cNvSpPr>
          <p:nvPr>
            <p:ph idx="1"/>
          </p:nvPr>
        </p:nvSpPr>
        <p:spPr>
          <a:xfrm>
            <a:off x="457200" y="1600200"/>
            <a:ext cx="7620000" cy="4800600"/>
          </a:xfrm>
        </p:spPr>
        <p:txBody>
          <a:bodyPr>
            <a:normAutofit/>
          </a:bodyPr>
          <a:lstStyle/>
          <a:p>
            <a:pPr marL="114300" indent="0" algn="just">
              <a:spcBef>
                <a:spcPts val="0"/>
              </a:spcBef>
              <a:buNone/>
            </a:pPr>
            <a:r>
              <a:rPr lang="en-US" sz="2000" dirty="0" smtClean="0"/>
              <a:t>Biggest </a:t>
            </a:r>
            <a:r>
              <a:rPr lang="en-US" sz="2000" dirty="0"/>
              <a:t>burden on Turkish economy is dependence on fossil fuels especially in transportation. However, there’s no comprehensive planning to reduce this dependence. </a:t>
            </a:r>
            <a:endParaRPr lang="tr-TR" sz="2000" dirty="0" smtClean="0"/>
          </a:p>
          <a:p>
            <a:pPr marL="114300" indent="0" algn="just">
              <a:spcBef>
                <a:spcPts val="0"/>
              </a:spcBef>
              <a:buNone/>
            </a:pPr>
            <a:endParaRPr lang="tr-TR" sz="2000" dirty="0" smtClean="0"/>
          </a:p>
          <a:p>
            <a:pPr marL="114300" indent="0" algn="just">
              <a:spcBef>
                <a:spcPts val="0"/>
              </a:spcBef>
              <a:buNone/>
            </a:pPr>
            <a:r>
              <a:rPr lang="tr-TR" sz="2000" dirty="0" err="1" smtClean="0">
                <a:solidFill>
                  <a:schemeClr val="accent1"/>
                </a:solidFill>
              </a:rPr>
              <a:t>Recommendations</a:t>
            </a:r>
            <a:r>
              <a:rPr lang="tr-TR" sz="2000" dirty="0" smtClean="0">
                <a:solidFill>
                  <a:schemeClr val="accent1"/>
                </a:solidFill>
              </a:rPr>
              <a:t>:</a:t>
            </a:r>
          </a:p>
          <a:p>
            <a:pPr marL="114300" indent="0" algn="just">
              <a:spcBef>
                <a:spcPts val="0"/>
              </a:spcBef>
              <a:buNone/>
            </a:pPr>
            <a:endParaRPr lang="tr-TR" sz="2000" dirty="0"/>
          </a:p>
          <a:p>
            <a:pPr algn="just">
              <a:spcBef>
                <a:spcPts val="0"/>
              </a:spcBef>
              <a:buFont typeface="Wingdings" panose="05000000000000000000" pitchFamily="2" charset="2"/>
              <a:buChar char="§"/>
            </a:pPr>
            <a:r>
              <a:rPr lang="en-US" sz="2000" dirty="0" smtClean="0"/>
              <a:t>Instead </a:t>
            </a:r>
            <a:r>
              <a:rPr lang="en-US" sz="2000" dirty="0"/>
              <a:t>of inclining towards the conventional automotive technologies, Turkey should direct this flow into the way of producing alternative vehicle technologies like fuel cell, biogas and electric vehicles. </a:t>
            </a:r>
            <a:endParaRPr lang="tr-TR" sz="2000" dirty="0" smtClean="0"/>
          </a:p>
          <a:p>
            <a:pPr algn="just">
              <a:spcBef>
                <a:spcPts val="0"/>
              </a:spcBef>
              <a:buFont typeface="Wingdings" panose="05000000000000000000" pitchFamily="2" charset="2"/>
              <a:buChar char="§"/>
            </a:pPr>
            <a:r>
              <a:rPr lang="tr-TR" sz="2000" dirty="0"/>
              <a:t>S</a:t>
            </a:r>
            <a:r>
              <a:rPr lang="en-US" sz="2000" dirty="0" err="1" smtClean="0"/>
              <a:t>ub</a:t>
            </a:r>
            <a:r>
              <a:rPr lang="en-US" sz="2000" dirty="0" smtClean="0"/>
              <a:t>-industries </a:t>
            </a:r>
            <a:r>
              <a:rPr lang="en-US" sz="2000" dirty="0"/>
              <a:t>that produce car parts should be supported </a:t>
            </a:r>
            <a:r>
              <a:rPr lang="en-US" sz="2000" dirty="0" smtClean="0"/>
              <a:t>more</a:t>
            </a:r>
            <a:endParaRPr lang="tr-TR" sz="2000" dirty="0" smtClean="0"/>
          </a:p>
          <a:p>
            <a:pPr algn="just">
              <a:spcBef>
                <a:spcPts val="0"/>
              </a:spcBef>
              <a:buFont typeface="Wingdings" panose="05000000000000000000" pitchFamily="2" charset="2"/>
              <a:buChar char="§"/>
            </a:pPr>
            <a:r>
              <a:rPr lang="tr-TR" sz="2000" dirty="0"/>
              <a:t>L</a:t>
            </a:r>
            <a:r>
              <a:rPr lang="en-US" sz="2000" dirty="0" err="1" smtClean="0"/>
              <a:t>aws</a:t>
            </a:r>
            <a:r>
              <a:rPr lang="en-US" sz="2000" dirty="0" smtClean="0"/>
              <a:t> </a:t>
            </a:r>
            <a:r>
              <a:rPr lang="en-US" sz="2000" dirty="0"/>
              <a:t>and taxation to encourage customers to buy EV’s must be </a:t>
            </a:r>
            <a:r>
              <a:rPr lang="tr-TR" sz="2000" dirty="0" smtClean="0"/>
              <a:t>re-</a:t>
            </a:r>
            <a:r>
              <a:rPr lang="en-US" sz="2000" dirty="0" smtClean="0"/>
              <a:t>arranged </a:t>
            </a:r>
            <a:r>
              <a:rPr lang="en-US" sz="2000" dirty="0"/>
              <a:t>simultaneously with </a:t>
            </a:r>
            <a:r>
              <a:rPr lang="en-US" sz="2000" dirty="0" smtClean="0"/>
              <a:t>production. </a:t>
            </a:r>
            <a:endParaRPr lang="tr-TR" sz="2000" dirty="0" smtClean="0"/>
          </a:p>
          <a:p>
            <a:pPr algn="just">
              <a:spcBef>
                <a:spcPts val="0"/>
              </a:spcBef>
              <a:buFont typeface="Wingdings" panose="05000000000000000000" pitchFamily="2" charset="2"/>
              <a:buChar char="§"/>
            </a:pPr>
            <a:r>
              <a:rPr lang="en-US" sz="2000" dirty="0" smtClean="0"/>
              <a:t>A </a:t>
            </a:r>
            <a:r>
              <a:rPr lang="en-US" sz="2000" dirty="0"/>
              <a:t>bigger and a better public transportation service </a:t>
            </a:r>
            <a:endParaRPr lang="tr-TR" sz="2000" dirty="0" smtClean="0"/>
          </a:p>
          <a:p>
            <a:pPr algn="just">
              <a:spcBef>
                <a:spcPts val="0"/>
              </a:spcBef>
              <a:buFont typeface="Wingdings" panose="05000000000000000000" pitchFamily="2" charset="2"/>
              <a:buChar char="§"/>
            </a:pPr>
            <a:r>
              <a:rPr lang="en-US" sz="2000" dirty="0" smtClean="0"/>
              <a:t>Increase </a:t>
            </a:r>
            <a:r>
              <a:rPr lang="en-US" sz="2000" dirty="0"/>
              <a:t>of railroad network capacity, high speed </a:t>
            </a:r>
            <a:r>
              <a:rPr lang="en-US" sz="2000" dirty="0" smtClean="0"/>
              <a:t>trains</a:t>
            </a:r>
            <a:endParaRPr lang="tr-TR" sz="2000" dirty="0" smtClean="0">
              <a:solidFill>
                <a:schemeClr val="accent1"/>
              </a:solidFill>
            </a:endParaRPr>
          </a:p>
        </p:txBody>
      </p:sp>
      <p:sp>
        <p:nvSpPr>
          <p:cNvPr id="5" name="Slide Number Placeholder 4"/>
          <p:cNvSpPr>
            <a:spLocks noGrp="1"/>
          </p:cNvSpPr>
          <p:nvPr>
            <p:ph type="sldNum" sz="quarter" idx="12"/>
          </p:nvPr>
        </p:nvSpPr>
        <p:spPr/>
        <p:txBody>
          <a:bodyPr/>
          <a:lstStyle/>
          <a:p>
            <a:fld id="{8A95250C-7F33-BF4A-9E18-61D647B61A65}" type="slidenum">
              <a:rPr lang="en-US" smtClean="0"/>
              <a:t>32</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273648719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28650" indent="-514350"/>
            <a:r>
              <a:rPr lang="tr-TR" sz="4400" dirty="0" err="1"/>
              <a:t>Critique</a:t>
            </a:r>
            <a:r>
              <a:rPr lang="tr-TR" sz="4400" dirty="0"/>
              <a:t> </a:t>
            </a:r>
            <a:r>
              <a:rPr lang="tr-TR" sz="4400" dirty="0" err="1"/>
              <a:t>and</a:t>
            </a:r>
            <a:r>
              <a:rPr lang="tr-TR" sz="4400" dirty="0"/>
              <a:t> </a:t>
            </a:r>
            <a:r>
              <a:rPr lang="tr-TR" sz="4400" dirty="0" err="1"/>
              <a:t>Recommendations</a:t>
            </a:r>
            <a:endParaRPr lang="en-US" sz="4800" dirty="0"/>
          </a:p>
        </p:txBody>
      </p:sp>
      <p:sp>
        <p:nvSpPr>
          <p:cNvPr id="3" name="Content Placeholder 2"/>
          <p:cNvSpPr>
            <a:spLocks noGrp="1"/>
          </p:cNvSpPr>
          <p:nvPr>
            <p:ph idx="1"/>
          </p:nvPr>
        </p:nvSpPr>
        <p:spPr>
          <a:xfrm>
            <a:off x="457200" y="1600200"/>
            <a:ext cx="7620000" cy="4800600"/>
          </a:xfrm>
        </p:spPr>
        <p:txBody>
          <a:bodyPr>
            <a:normAutofit/>
          </a:bodyPr>
          <a:lstStyle/>
          <a:p>
            <a:pPr marL="114300" indent="0" algn="just">
              <a:spcBef>
                <a:spcPts val="0"/>
              </a:spcBef>
              <a:buNone/>
            </a:pPr>
            <a:r>
              <a:rPr lang="tr-TR" sz="2000" dirty="0"/>
              <a:t>R</a:t>
            </a:r>
            <a:r>
              <a:rPr lang="en-US" sz="2000" dirty="0" err="1" smtClean="0"/>
              <a:t>eforms</a:t>
            </a:r>
            <a:r>
              <a:rPr lang="en-US" sz="2000" dirty="0" smtClean="0"/>
              <a:t> </a:t>
            </a:r>
            <a:r>
              <a:rPr lang="en-US" sz="2000" dirty="0"/>
              <a:t>and political stability during the past 10 years have proven their positive affects on </a:t>
            </a:r>
            <a:r>
              <a:rPr lang="en-US" sz="2000" dirty="0" smtClean="0"/>
              <a:t>Turkey’s energy sector</a:t>
            </a:r>
            <a:r>
              <a:rPr lang="tr-TR" sz="2000" dirty="0" smtClean="0"/>
              <a:t>. </a:t>
            </a:r>
            <a:r>
              <a:rPr lang="en-US" sz="2000" dirty="0" smtClean="0"/>
              <a:t>In </a:t>
            </a:r>
            <a:r>
              <a:rPr lang="en-US" sz="2000" dirty="0"/>
              <a:t>order to keep the development at this pace, it is essential for the country to maintain a balance in internal and external politics. Solutions to problems with neighbors, continuity of negotiations for Turkey’s accession to EU, </a:t>
            </a:r>
            <a:r>
              <a:rPr lang="tr-TR" sz="2000" dirty="0" err="1" smtClean="0"/>
              <a:t>mutual</a:t>
            </a:r>
            <a:r>
              <a:rPr lang="tr-TR" sz="2000" dirty="0" smtClean="0"/>
              <a:t> </a:t>
            </a:r>
            <a:r>
              <a:rPr lang="en-US" sz="2000" dirty="0" smtClean="0"/>
              <a:t>economic </a:t>
            </a:r>
            <a:r>
              <a:rPr lang="en-US" sz="2000" dirty="0"/>
              <a:t>partnership with Russia are all vital to achieve an optimum result. </a:t>
            </a:r>
            <a:endParaRPr lang="tr-TR" sz="2000" dirty="0" smtClean="0"/>
          </a:p>
          <a:p>
            <a:pPr marL="114300" indent="0" algn="just">
              <a:spcBef>
                <a:spcPts val="0"/>
              </a:spcBef>
              <a:buNone/>
            </a:pPr>
            <a:endParaRPr lang="tr-TR" sz="2000" dirty="0" smtClean="0"/>
          </a:p>
          <a:p>
            <a:pPr marL="114300" indent="0" algn="just">
              <a:spcBef>
                <a:spcPts val="0"/>
              </a:spcBef>
              <a:buNone/>
            </a:pPr>
            <a:r>
              <a:rPr lang="tr-TR" sz="2000" dirty="0" err="1" smtClean="0">
                <a:solidFill>
                  <a:schemeClr val="accent1"/>
                </a:solidFill>
              </a:rPr>
              <a:t>Recommendations</a:t>
            </a:r>
            <a:r>
              <a:rPr lang="tr-TR" sz="2000" dirty="0" smtClean="0">
                <a:solidFill>
                  <a:schemeClr val="accent1"/>
                </a:solidFill>
              </a:rPr>
              <a:t>:</a:t>
            </a:r>
          </a:p>
          <a:p>
            <a:pPr marL="114300" indent="0" algn="just">
              <a:spcBef>
                <a:spcPts val="0"/>
              </a:spcBef>
              <a:buNone/>
            </a:pPr>
            <a:endParaRPr lang="tr-TR" sz="2000" dirty="0"/>
          </a:p>
          <a:p>
            <a:pPr algn="just">
              <a:spcBef>
                <a:spcPts val="0"/>
              </a:spcBef>
              <a:buFont typeface="Wingdings" panose="05000000000000000000" pitchFamily="2" charset="2"/>
              <a:buChar char="§"/>
            </a:pPr>
            <a:r>
              <a:rPr lang="tr-TR" sz="2000" dirty="0"/>
              <a:t>S</a:t>
            </a:r>
            <a:r>
              <a:rPr lang="en-US" sz="2000" dirty="0" err="1" smtClean="0"/>
              <a:t>ustaining</a:t>
            </a:r>
            <a:r>
              <a:rPr lang="en-US" sz="2000" dirty="0" smtClean="0"/>
              <a:t> </a:t>
            </a:r>
            <a:r>
              <a:rPr lang="en-US" sz="2000" dirty="0"/>
              <a:t>the </a:t>
            </a:r>
            <a:r>
              <a:rPr lang="tr-TR" sz="2000" dirty="0" err="1" smtClean="0"/>
              <a:t>political</a:t>
            </a:r>
            <a:r>
              <a:rPr lang="tr-TR" sz="2000" dirty="0" smtClean="0"/>
              <a:t> </a:t>
            </a:r>
            <a:r>
              <a:rPr lang="tr-TR" sz="2000" dirty="0" err="1" smtClean="0"/>
              <a:t>stability</a:t>
            </a:r>
            <a:r>
              <a:rPr lang="tr-TR" sz="2000" dirty="0" smtClean="0"/>
              <a:t> </a:t>
            </a:r>
            <a:r>
              <a:rPr lang="tr-TR" sz="2000" dirty="0" err="1" smtClean="0"/>
              <a:t>and</a:t>
            </a:r>
            <a:r>
              <a:rPr lang="tr-TR" sz="2000" dirty="0" smtClean="0"/>
              <a:t> </a:t>
            </a:r>
            <a:r>
              <a:rPr lang="en-US" sz="2000" dirty="0" smtClean="0"/>
              <a:t>economic </a:t>
            </a:r>
            <a:r>
              <a:rPr lang="en-US" sz="2000" dirty="0"/>
              <a:t>growth </a:t>
            </a:r>
            <a:endParaRPr lang="tr-TR" sz="2000" dirty="0" smtClean="0"/>
          </a:p>
          <a:p>
            <a:pPr algn="just">
              <a:spcBef>
                <a:spcPts val="0"/>
              </a:spcBef>
              <a:buFont typeface="Wingdings" panose="05000000000000000000" pitchFamily="2" charset="2"/>
              <a:buChar char="§"/>
            </a:pPr>
            <a:r>
              <a:rPr lang="tr-TR" sz="2000" dirty="0" smtClean="0"/>
              <a:t>C</a:t>
            </a:r>
            <a:r>
              <a:rPr lang="en-US" sz="2000" dirty="0" err="1" smtClean="0"/>
              <a:t>arrying</a:t>
            </a:r>
            <a:r>
              <a:rPr lang="en-US" sz="2000" dirty="0" smtClean="0"/>
              <a:t> </a:t>
            </a:r>
            <a:r>
              <a:rPr lang="en-US" sz="2000" dirty="0"/>
              <a:t>out reforms to harmonize with EU </a:t>
            </a:r>
            <a:r>
              <a:rPr lang="en-US" sz="2000" dirty="0" smtClean="0"/>
              <a:t>criteria</a:t>
            </a:r>
            <a:r>
              <a:rPr lang="tr-TR" sz="2000" dirty="0" smtClean="0"/>
              <a:t>s</a:t>
            </a:r>
          </a:p>
          <a:p>
            <a:pPr algn="just">
              <a:spcBef>
                <a:spcPts val="0"/>
              </a:spcBef>
              <a:buFont typeface="Wingdings" panose="05000000000000000000" pitchFamily="2" charset="2"/>
              <a:buChar char="§"/>
            </a:pPr>
            <a:r>
              <a:rPr lang="tr-TR" sz="2000" dirty="0" err="1" smtClean="0"/>
              <a:t>Avoiding</a:t>
            </a:r>
            <a:r>
              <a:rPr lang="tr-TR" sz="2000" dirty="0" smtClean="0"/>
              <a:t> a </a:t>
            </a:r>
            <a:r>
              <a:rPr lang="tr-TR" sz="2000" dirty="0" err="1" smtClean="0"/>
              <a:t>greater</a:t>
            </a:r>
            <a:r>
              <a:rPr lang="tr-TR" sz="2000" dirty="0" smtClean="0"/>
              <a:t> </a:t>
            </a:r>
            <a:r>
              <a:rPr lang="tr-TR" sz="2000" dirty="0" err="1" smtClean="0"/>
              <a:t>level</a:t>
            </a:r>
            <a:r>
              <a:rPr lang="tr-TR" sz="2000" dirty="0" smtClean="0"/>
              <a:t> of </a:t>
            </a:r>
            <a:r>
              <a:rPr lang="tr-TR" sz="2000" dirty="0" err="1" smtClean="0"/>
              <a:t>dependence</a:t>
            </a:r>
            <a:r>
              <a:rPr lang="tr-TR" sz="2000" dirty="0" smtClean="0"/>
              <a:t> </a:t>
            </a:r>
            <a:r>
              <a:rPr lang="tr-TR" sz="2000" dirty="0" err="1" smtClean="0"/>
              <a:t>to</a:t>
            </a:r>
            <a:r>
              <a:rPr lang="tr-TR" sz="2000" dirty="0" smtClean="0"/>
              <a:t> </a:t>
            </a:r>
            <a:r>
              <a:rPr lang="tr-TR" sz="2000" dirty="0" err="1" smtClean="0"/>
              <a:t>Russia</a:t>
            </a:r>
            <a:endParaRPr lang="tr-TR" sz="2000" dirty="0" smtClean="0"/>
          </a:p>
          <a:p>
            <a:pPr algn="just">
              <a:spcBef>
                <a:spcPts val="0"/>
              </a:spcBef>
              <a:buFont typeface="Wingdings" panose="05000000000000000000" pitchFamily="2" charset="2"/>
              <a:buChar char="§"/>
            </a:pPr>
            <a:r>
              <a:rPr lang="tr-TR" sz="2000" dirty="0" err="1" smtClean="0"/>
              <a:t>Turkish</a:t>
            </a:r>
            <a:r>
              <a:rPr lang="tr-TR" sz="2000" dirty="0" smtClean="0"/>
              <a:t> </a:t>
            </a:r>
            <a:r>
              <a:rPr lang="tr-TR" sz="2000" dirty="0" err="1"/>
              <a:t>i</a:t>
            </a:r>
            <a:r>
              <a:rPr lang="tr-TR" sz="2000" dirty="0" err="1" smtClean="0"/>
              <a:t>nvestments</a:t>
            </a:r>
            <a:r>
              <a:rPr lang="tr-TR" sz="2000" dirty="0" smtClean="0"/>
              <a:t> </a:t>
            </a:r>
            <a:r>
              <a:rPr lang="tr-TR" sz="2000" dirty="0" err="1"/>
              <a:t>to</a:t>
            </a:r>
            <a:r>
              <a:rPr lang="tr-TR" sz="2000" dirty="0"/>
              <a:t> </a:t>
            </a:r>
            <a:r>
              <a:rPr lang="tr-TR" sz="2000" dirty="0" err="1"/>
              <a:t>underdeveloped</a:t>
            </a:r>
            <a:r>
              <a:rPr lang="tr-TR" sz="2000" dirty="0"/>
              <a:t> </a:t>
            </a:r>
            <a:r>
              <a:rPr lang="tr-TR" sz="2000" dirty="0" err="1"/>
              <a:t>countries</a:t>
            </a:r>
            <a:endParaRPr lang="tr-TR" sz="2000" dirty="0"/>
          </a:p>
          <a:p>
            <a:pPr algn="just">
              <a:spcBef>
                <a:spcPts val="0"/>
              </a:spcBef>
              <a:buFont typeface="Wingdings" panose="05000000000000000000" pitchFamily="2" charset="2"/>
              <a:buChar char="§"/>
            </a:pPr>
            <a:r>
              <a:rPr lang="tr-TR" sz="2000" dirty="0" smtClean="0"/>
              <a:t>Collaboration </a:t>
            </a:r>
            <a:r>
              <a:rPr lang="tr-TR" sz="2000" dirty="0" err="1" smtClean="0"/>
              <a:t>with</a:t>
            </a:r>
            <a:r>
              <a:rPr lang="tr-TR" sz="2000" dirty="0" smtClean="0"/>
              <a:t> </a:t>
            </a:r>
            <a:r>
              <a:rPr lang="tr-TR" sz="2000" dirty="0" err="1" smtClean="0"/>
              <a:t>neighbor</a:t>
            </a:r>
            <a:r>
              <a:rPr lang="tr-TR" sz="2000" dirty="0" err="1"/>
              <a:t>s</a:t>
            </a:r>
            <a:endParaRPr lang="tr-TR" sz="2000" dirty="0" smtClean="0"/>
          </a:p>
          <a:p>
            <a:pPr algn="just">
              <a:spcBef>
                <a:spcPts val="0"/>
              </a:spcBef>
              <a:buFont typeface="Wingdings" panose="05000000000000000000" pitchFamily="2" charset="2"/>
              <a:buChar char="§"/>
            </a:pPr>
            <a:endParaRPr lang="tr-TR" sz="2000" dirty="0" smtClean="0"/>
          </a:p>
          <a:p>
            <a:pPr marL="114300" indent="0" algn="just">
              <a:spcBef>
                <a:spcPts val="0"/>
              </a:spcBef>
              <a:buNone/>
            </a:pPr>
            <a:endParaRPr lang="tr-TR" sz="2000" dirty="0">
              <a:solidFill>
                <a:schemeClr val="accent1"/>
              </a:solidFill>
            </a:endParaRPr>
          </a:p>
          <a:p>
            <a:pPr marL="114300" indent="0" algn="just">
              <a:spcBef>
                <a:spcPts val="0"/>
              </a:spcBef>
              <a:buNone/>
            </a:pPr>
            <a:endParaRPr lang="tr-TR" sz="2000" dirty="0" smtClean="0">
              <a:solidFill>
                <a:schemeClr val="accent1"/>
              </a:solidFill>
            </a:endParaRPr>
          </a:p>
        </p:txBody>
      </p:sp>
      <p:sp>
        <p:nvSpPr>
          <p:cNvPr id="5" name="Slide Number Placeholder 4"/>
          <p:cNvSpPr>
            <a:spLocks noGrp="1"/>
          </p:cNvSpPr>
          <p:nvPr>
            <p:ph type="sldNum" sz="quarter" idx="12"/>
          </p:nvPr>
        </p:nvSpPr>
        <p:spPr/>
        <p:txBody>
          <a:bodyPr/>
          <a:lstStyle/>
          <a:p>
            <a:fld id="{8A95250C-7F33-BF4A-9E18-61D647B61A65}" type="slidenum">
              <a:rPr lang="en-US" smtClean="0"/>
              <a:t>33</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4302383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28650" indent="-514350"/>
            <a:r>
              <a:rPr lang="tr-TR" sz="4400" dirty="0" err="1"/>
              <a:t>Critique</a:t>
            </a:r>
            <a:r>
              <a:rPr lang="tr-TR" sz="4400" dirty="0"/>
              <a:t> </a:t>
            </a:r>
            <a:r>
              <a:rPr lang="tr-TR" sz="4400" dirty="0" err="1"/>
              <a:t>and</a:t>
            </a:r>
            <a:r>
              <a:rPr lang="tr-TR" sz="4400" dirty="0"/>
              <a:t> </a:t>
            </a:r>
            <a:r>
              <a:rPr lang="tr-TR" sz="4400" dirty="0" err="1"/>
              <a:t>Recommendations</a:t>
            </a:r>
            <a:endParaRPr lang="en-US" sz="4800" dirty="0"/>
          </a:p>
        </p:txBody>
      </p:sp>
      <p:sp>
        <p:nvSpPr>
          <p:cNvPr id="3" name="Content Placeholder 2"/>
          <p:cNvSpPr>
            <a:spLocks noGrp="1"/>
          </p:cNvSpPr>
          <p:nvPr>
            <p:ph idx="1"/>
          </p:nvPr>
        </p:nvSpPr>
        <p:spPr>
          <a:xfrm>
            <a:off x="457200" y="1600200"/>
            <a:ext cx="7620000" cy="4800600"/>
          </a:xfrm>
        </p:spPr>
        <p:txBody>
          <a:bodyPr>
            <a:normAutofit/>
          </a:bodyPr>
          <a:lstStyle/>
          <a:p>
            <a:pPr marL="114300" indent="0" algn="just">
              <a:spcBef>
                <a:spcPts val="0"/>
              </a:spcBef>
              <a:buNone/>
            </a:pPr>
            <a:r>
              <a:rPr lang="tr-TR" sz="2000" dirty="0" smtClean="0"/>
              <a:t>T</a:t>
            </a:r>
            <a:r>
              <a:rPr lang="en-US" sz="2000" dirty="0" err="1" smtClean="0"/>
              <a:t>urkey</a:t>
            </a:r>
            <a:r>
              <a:rPr lang="en-US" sz="2000" dirty="0" smtClean="0"/>
              <a:t> </a:t>
            </a:r>
            <a:r>
              <a:rPr lang="en-US" sz="2000" dirty="0"/>
              <a:t>does not have natural resources to </a:t>
            </a:r>
            <a:r>
              <a:rPr lang="en-US" sz="2000" dirty="0" smtClean="0"/>
              <a:t>gen</a:t>
            </a:r>
            <a:r>
              <a:rPr lang="tr-TR" sz="2000" dirty="0" err="1" smtClean="0"/>
              <a:t>era</a:t>
            </a:r>
            <a:r>
              <a:rPr lang="en-US" sz="2000" dirty="0" err="1" smtClean="0"/>
              <a:t>te</a:t>
            </a:r>
            <a:r>
              <a:rPr lang="en-US" sz="2000" dirty="0" smtClean="0"/>
              <a:t> </a:t>
            </a:r>
            <a:r>
              <a:rPr lang="en-US" sz="2000" dirty="0"/>
              <a:t>large incomes thus the best solution lies in successful R&amp;D </a:t>
            </a:r>
            <a:r>
              <a:rPr lang="en-US" sz="2000" dirty="0" err="1" smtClean="0"/>
              <a:t>stra</a:t>
            </a:r>
            <a:r>
              <a:rPr lang="tr-TR" sz="2000" dirty="0" smtClean="0"/>
              <a:t>te</a:t>
            </a:r>
            <a:r>
              <a:rPr lang="en-US" sz="2000" dirty="0" err="1" smtClean="0"/>
              <a:t>gies</a:t>
            </a:r>
            <a:r>
              <a:rPr lang="en-US" sz="2000" dirty="0"/>
              <a:t>. In some sense, this is the only way to the ultimate success. Developed nations have ascended to the highest level of civilization through successful technological developments. If Turkey can achieve developing its’ own energy technology further into a state of creating world class energy companies, then with successful marketing strategies it can become a global player. </a:t>
            </a:r>
            <a:endParaRPr lang="tr-TR" sz="2000" dirty="0" smtClean="0"/>
          </a:p>
          <a:p>
            <a:pPr marL="114300" indent="0" algn="just">
              <a:spcBef>
                <a:spcPts val="0"/>
              </a:spcBef>
              <a:buNone/>
            </a:pPr>
            <a:endParaRPr lang="tr-TR" sz="2000" dirty="0"/>
          </a:p>
          <a:p>
            <a:pPr marL="114300" indent="0" algn="just">
              <a:spcBef>
                <a:spcPts val="0"/>
              </a:spcBef>
              <a:buNone/>
            </a:pPr>
            <a:r>
              <a:rPr lang="tr-TR" sz="2000" dirty="0" err="1" smtClean="0">
                <a:solidFill>
                  <a:schemeClr val="accent1"/>
                </a:solidFill>
              </a:rPr>
              <a:t>Recommendations</a:t>
            </a:r>
            <a:r>
              <a:rPr lang="tr-TR" sz="2000" dirty="0" smtClean="0">
                <a:solidFill>
                  <a:schemeClr val="accent1"/>
                </a:solidFill>
              </a:rPr>
              <a:t>:</a:t>
            </a:r>
          </a:p>
          <a:p>
            <a:pPr marL="114300" indent="0" algn="just">
              <a:spcBef>
                <a:spcPts val="0"/>
              </a:spcBef>
              <a:buNone/>
            </a:pPr>
            <a:endParaRPr lang="tr-TR" sz="2000" dirty="0"/>
          </a:p>
          <a:p>
            <a:pPr algn="just">
              <a:spcBef>
                <a:spcPts val="0"/>
              </a:spcBef>
              <a:buFont typeface="Wingdings" panose="05000000000000000000" pitchFamily="2" charset="2"/>
              <a:buChar char="§"/>
            </a:pPr>
            <a:r>
              <a:rPr lang="tr-TR" sz="2000" dirty="0" smtClean="0"/>
              <a:t>A </a:t>
            </a:r>
            <a:r>
              <a:rPr lang="en-US" sz="2000" dirty="0"/>
              <a:t>comprehensive R&amp;D strategy </a:t>
            </a:r>
            <a:r>
              <a:rPr lang="tr-TR" sz="2000" dirty="0" err="1" smtClean="0"/>
              <a:t>with</a:t>
            </a:r>
            <a:r>
              <a:rPr lang="tr-TR" sz="2000" dirty="0" smtClean="0"/>
              <a:t> </a:t>
            </a:r>
            <a:r>
              <a:rPr lang="tr-TR" sz="2000" dirty="0" err="1" smtClean="0"/>
              <a:t>specific</a:t>
            </a:r>
            <a:r>
              <a:rPr lang="tr-TR" sz="2000" dirty="0" smtClean="0"/>
              <a:t> </a:t>
            </a:r>
            <a:r>
              <a:rPr lang="tr-TR" sz="2000" dirty="0" err="1" smtClean="0"/>
              <a:t>plans</a:t>
            </a:r>
            <a:endParaRPr lang="tr-TR" sz="2000" dirty="0" smtClean="0"/>
          </a:p>
          <a:p>
            <a:pPr algn="just">
              <a:spcBef>
                <a:spcPts val="0"/>
              </a:spcBef>
              <a:buFont typeface="Wingdings" panose="05000000000000000000" pitchFamily="2" charset="2"/>
              <a:buChar char="§"/>
            </a:pPr>
            <a:r>
              <a:rPr lang="tr-TR" sz="2000" dirty="0" smtClean="0"/>
              <a:t>A</a:t>
            </a:r>
            <a:r>
              <a:rPr lang="en-US" sz="2000" dirty="0" smtClean="0"/>
              <a:t> higher share of GDP must be spared</a:t>
            </a:r>
            <a:r>
              <a:rPr lang="tr-TR" sz="2000" dirty="0" smtClean="0"/>
              <a:t> </a:t>
            </a:r>
            <a:r>
              <a:rPr lang="tr-TR" sz="2000" dirty="0" err="1" smtClean="0"/>
              <a:t>for</a:t>
            </a:r>
            <a:r>
              <a:rPr lang="tr-TR" sz="2000" dirty="0" smtClean="0"/>
              <a:t> R&amp;D </a:t>
            </a:r>
            <a:r>
              <a:rPr lang="tr-TR" sz="2000" dirty="0" err="1" smtClean="0"/>
              <a:t>expenditure</a:t>
            </a:r>
            <a:endParaRPr lang="tr-TR" sz="2000" dirty="0" smtClean="0"/>
          </a:p>
          <a:p>
            <a:pPr algn="just">
              <a:spcBef>
                <a:spcPts val="0"/>
              </a:spcBef>
              <a:buFont typeface="Wingdings" panose="05000000000000000000" pitchFamily="2" charset="2"/>
              <a:buChar char="§"/>
            </a:pPr>
            <a:r>
              <a:rPr lang="tr-TR" sz="2000" dirty="0" err="1" smtClean="0"/>
              <a:t>More</a:t>
            </a:r>
            <a:r>
              <a:rPr lang="tr-TR" sz="2000" dirty="0" smtClean="0"/>
              <a:t> </a:t>
            </a:r>
            <a:r>
              <a:rPr lang="tr-TR" sz="2000" dirty="0" err="1" smtClean="0"/>
              <a:t>funding</a:t>
            </a:r>
            <a:r>
              <a:rPr lang="tr-TR" sz="2000" dirty="0" smtClean="0"/>
              <a:t> </a:t>
            </a:r>
            <a:r>
              <a:rPr lang="tr-TR" sz="2000" dirty="0" err="1" smtClean="0"/>
              <a:t>for</a:t>
            </a:r>
            <a:r>
              <a:rPr lang="tr-TR" sz="2000" dirty="0" smtClean="0"/>
              <a:t> </a:t>
            </a:r>
            <a:r>
              <a:rPr lang="tr-TR" sz="2000" dirty="0" err="1" smtClean="0"/>
              <a:t>training</a:t>
            </a:r>
            <a:r>
              <a:rPr lang="tr-TR" sz="2000" dirty="0" smtClean="0"/>
              <a:t> </a:t>
            </a:r>
            <a:r>
              <a:rPr lang="tr-TR" sz="2000" dirty="0" err="1" smtClean="0"/>
              <a:t>specialized</a:t>
            </a:r>
            <a:r>
              <a:rPr lang="tr-TR" sz="2000" dirty="0" smtClean="0"/>
              <a:t> </a:t>
            </a:r>
            <a:r>
              <a:rPr lang="tr-TR" sz="2000" dirty="0" err="1" smtClean="0"/>
              <a:t>personnel</a:t>
            </a:r>
            <a:endParaRPr lang="tr-TR" sz="2000" dirty="0" smtClean="0"/>
          </a:p>
          <a:p>
            <a:pPr algn="just">
              <a:spcBef>
                <a:spcPts val="0"/>
              </a:spcBef>
              <a:buFont typeface="Wingdings" panose="05000000000000000000" pitchFamily="2" charset="2"/>
              <a:buChar char="§"/>
            </a:pPr>
            <a:endParaRPr lang="tr-TR" sz="2000" dirty="0" smtClean="0"/>
          </a:p>
          <a:p>
            <a:pPr algn="just">
              <a:spcBef>
                <a:spcPts val="0"/>
              </a:spcBef>
              <a:buFont typeface="Wingdings" panose="05000000000000000000" pitchFamily="2" charset="2"/>
              <a:buChar char="§"/>
            </a:pPr>
            <a:endParaRPr lang="tr-TR" sz="2000" dirty="0" smtClean="0"/>
          </a:p>
          <a:p>
            <a:pPr algn="just">
              <a:spcBef>
                <a:spcPts val="0"/>
              </a:spcBef>
              <a:buFont typeface="Wingdings" panose="05000000000000000000" pitchFamily="2" charset="2"/>
              <a:buChar char="§"/>
            </a:pPr>
            <a:endParaRPr lang="tr-TR" sz="2000" dirty="0" smtClean="0"/>
          </a:p>
          <a:p>
            <a:pPr algn="just">
              <a:spcBef>
                <a:spcPts val="0"/>
              </a:spcBef>
              <a:buFont typeface="Wingdings" panose="05000000000000000000" pitchFamily="2" charset="2"/>
              <a:buChar char="§"/>
            </a:pPr>
            <a:endParaRPr lang="tr-TR" sz="2000" dirty="0"/>
          </a:p>
          <a:p>
            <a:pPr marL="114300" indent="0" algn="just">
              <a:spcBef>
                <a:spcPts val="0"/>
              </a:spcBef>
              <a:buNone/>
            </a:pPr>
            <a:endParaRPr lang="tr-TR" sz="2000" dirty="0" smtClean="0"/>
          </a:p>
          <a:p>
            <a:pPr marL="114300" indent="0" algn="just">
              <a:spcBef>
                <a:spcPts val="0"/>
              </a:spcBef>
              <a:buNone/>
            </a:pPr>
            <a:endParaRPr lang="tr-TR" sz="2000" dirty="0">
              <a:solidFill>
                <a:schemeClr val="accent1"/>
              </a:solidFill>
            </a:endParaRPr>
          </a:p>
          <a:p>
            <a:pPr marL="114300" indent="0" algn="just">
              <a:spcBef>
                <a:spcPts val="0"/>
              </a:spcBef>
              <a:buNone/>
            </a:pPr>
            <a:endParaRPr lang="tr-TR" sz="2000" dirty="0" smtClean="0">
              <a:solidFill>
                <a:schemeClr val="accent1"/>
              </a:solidFill>
            </a:endParaRPr>
          </a:p>
        </p:txBody>
      </p:sp>
      <p:sp>
        <p:nvSpPr>
          <p:cNvPr id="5" name="Slide Number Placeholder 4"/>
          <p:cNvSpPr>
            <a:spLocks noGrp="1"/>
          </p:cNvSpPr>
          <p:nvPr>
            <p:ph type="sldNum" sz="quarter" idx="12"/>
          </p:nvPr>
        </p:nvSpPr>
        <p:spPr/>
        <p:txBody>
          <a:bodyPr/>
          <a:lstStyle/>
          <a:p>
            <a:fld id="{8A95250C-7F33-BF4A-9E18-61D647B61A65}" type="slidenum">
              <a:rPr lang="en-US" smtClean="0"/>
              <a:t>34</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15244068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Country Profile</a:t>
            </a:r>
            <a:endParaRPr lang="en-US" dirty="0"/>
          </a:p>
        </p:txBody>
      </p:sp>
      <p:sp>
        <p:nvSpPr>
          <p:cNvPr id="3" name="Content Placeholder 2"/>
          <p:cNvSpPr>
            <a:spLocks noGrp="1"/>
          </p:cNvSpPr>
          <p:nvPr>
            <p:ph idx="1"/>
          </p:nvPr>
        </p:nvSpPr>
        <p:spPr>
          <a:xfrm>
            <a:off x="457200" y="1600200"/>
            <a:ext cx="7620000" cy="4800600"/>
          </a:xfrm>
        </p:spPr>
        <p:txBody>
          <a:bodyPr>
            <a:normAutofit/>
          </a:bodyPr>
          <a:lstStyle/>
          <a:p>
            <a:pPr>
              <a:buFont typeface="Wingdings" panose="05000000000000000000" pitchFamily="2" charset="2"/>
              <a:buChar char="§"/>
            </a:pPr>
            <a:endParaRPr lang="tr-TR" sz="2400" dirty="0" smtClean="0"/>
          </a:p>
          <a:p>
            <a:pPr>
              <a:buFont typeface="Wingdings" panose="05000000000000000000" pitchFamily="2" charset="2"/>
              <a:buChar char="§"/>
            </a:pPr>
            <a:r>
              <a:rPr lang="en-US" sz="2400" dirty="0" smtClean="0"/>
              <a:t>The </a:t>
            </a:r>
            <a:r>
              <a:rPr lang="en-US" sz="2400" dirty="0"/>
              <a:t>Ministry of Energy and Natural Resources (MENR) </a:t>
            </a:r>
            <a:endParaRPr lang="tr-TR" sz="2400" dirty="0" smtClean="0"/>
          </a:p>
          <a:p>
            <a:pPr>
              <a:buFont typeface="Wingdings" panose="05000000000000000000" pitchFamily="2" charset="2"/>
              <a:buChar char="§"/>
            </a:pPr>
            <a:r>
              <a:rPr lang="en-US" sz="2400" dirty="0" smtClean="0"/>
              <a:t>Scientific </a:t>
            </a:r>
            <a:r>
              <a:rPr lang="en-US" sz="2400" dirty="0"/>
              <a:t>and Technological Research Council of Turkey (TUBITAK) </a:t>
            </a:r>
            <a:endParaRPr lang="tr-TR" sz="2400" dirty="0" smtClean="0"/>
          </a:p>
          <a:p>
            <a:pPr>
              <a:buFont typeface="Wingdings" panose="05000000000000000000" pitchFamily="2" charset="2"/>
              <a:buChar char="§"/>
            </a:pPr>
            <a:r>
              <a:rPr lang="en-US" sz="2400" dirty="0" smtClean="0"/>
              <a:t>The </a:t>
            </a:r>
            <a:r>
              <a:rPr lang="en-US" sz="2400" dirty="0"/>
              <a:t>Electrical Power Resources Survey and Development Administration (EIE) of </a:t>
            </a:r>
            <a:r>
              <a:rPr lang="en-US" sz="2400" dirty="0" smtClean="0"/>
              <a:t>MENR</a:t>
            </a:r>
            <a:endParaRPr lang="tr-TR" sz="2400" dirty="0" smtClean="0"/>
          </a:p>
          <a:p>
            <a:pPr marL="114300" indent="0">
              <a:buNone/>
            </a:pPr>
            <a:endParaRPr lang="en-US" sz="2400" dirty="0"/>
          </a:p>
        </p:txBody>
      </p:sp>
      <p:sp>
        <p:nvSpPr>
          <p:cNvPr id="5" name="Slide Number Placeholder 4"/>
          <p:cNvSpPr>
            <a:spLocks noGrp="1"/>
          </p:cNvSpPr>
          <p:nvPr>
            <p:ph type="sldNum" sz="quarter" idx="12"/>
          </p:nvPr>
        </p:nvSpPr>
        <p:spPr/>
        <p:txBody>
          <a:bodyPr/>
          <a:lstStyle/>
          <a:p>
            <a:fld id="{8A95250C-7F33-BF4A-9E18-61D647B61A65}" type="slidenum">
              <a:rPr lang="en-US" smtClean="0"/>
              <a:t>4</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8393390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Country Profile</a:t>
            </a:r>
            <a:endParaRPr lang="en-US" dirty="0"/>
          </a:p>
        </p:txBody>
      </p:sp>
      <p:sp>
        <p:nvSpPr>
          <p:cNvPr id="3" name="Content Placeholder 2"/>
          <p:cNvSpPr>
            <a:spLocks noGrp="1"/>
          </p:cNvSpPr>
          <p:nvPr>
            <p:ph idx="1"/>
          </p:nvPr>
        </p:nvSpPr>
        <p:spPr>
          <a:xfrm>
            <a:off x="457200" y="1600200"/>
            <a:ext cx="7620000" cy="4800600"/>
          </a:xfrm>
        </p:spPr>
        <p:txBody>
          <a:bodyPr>
            <a:normAutofit/>
          </a:bodyPr>
          <a:lstStyle/>
          <a:p>
            <a:pPr marL="114300" indent="0" algn="just">
              <a:buNone/>
            </a:pPr>
            <a:r>
              <a:rPr lang="en-US" sz="2000" dirty="0"/>
              <a:t>In 2013, total energy production was </a:t>
            </a:r>
            <a:r>
              <a:rPr lang="en-US" sz="2000" dirty="0" smtClean="0"/>
              <a:t>282192GWh</a:t>
            </a:r>
            <a:r>
              <a:rPr lang="en-US" sz="2000" dirty="0"/>
              <a:t>, </a:t>
            </a:r>
            <a:r>
              <a:rPr lang="en-US" sz="2000" dirty="0" smtClean="0"/>
              <a:t>52727GWh </a:t>
            </a:r>
            <a:r>
              <a:rPr lang="en-US" sz="2000" dirty="0"/>
              <a:t>of which were from renewable sources and 229465GWh from fossil fuels</a:t>
            </a:r>
            <a:r>
              <a:rPr lang="en-US" sz="2000" dirty="0" smtClean="0"/>
              <a:t>.</a:t>
            </a:r>
            <a:endParaRPr lang="en-US"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5</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graphicFrame>
        <p:nvGraphicFramePr>
          <p:cNvPr id="7" name="İçerik Yer Tutucusu 9"/>
          <p:cNvGraphicFramePr>
            <a:graphicFrameLocks/>
          </p:cNvGraphicFramePr>
          <p:nvPr>
            <p:extLst>
              <p:ext uri="{D42A27DB-BD31-4B8C-83A1-F6EECF244321}">
                <p14:modId xmlns:p14="http://schemas.microsoft.com/office/powerpoint/2010/main" val="2933005854"/>
              </p:ext>
            </p:extLst>
          </p:nvPr>
        </p:nvGraphicFramePr>
        <p:xfrm>
          <a:off x="1836644" y="2571750"/>
          <a:ext cx="5364255" cy="37242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228150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Country Profile</a:t>
            </a:r>
            <a:endParaRPr lang="en-US" dirty="0"/>
          </a:p>
        </p:txBody>
      </p:sp>
      <p:sp>
        <p:nvSpPr>
          <p:cNvPr id="3" name="Content Placeholder 2"/>
          <p:cNvSpPr>
            <a:spLocks noGrp="1"/>
          </p:cNvSpPr>
          <p:nvPr>
            <p:ph idx="1"/>
          </p:nvPr>
        </p:nvSpPr>
        <p:spPr>
          <a:xfrm>
            <a:off x="457200" y="1600200"/>
            <a:ext cx="7620000" cy="4800600"/>
          </a:xfrm>
        </p:spPr>
        <p:txBody>
          <a:bodyPr>
            <a:normAutofit/>
          </a:bodyPr>
          <a:lstStyle/>
          <a:p>
            <a:pPr marL="114300" indent="0" algn="just">
              <a:buNone/>
            </a:pPr>
            <a:r>
              <a:rPr lang="en-US" sz="2000" dirty="0"/>
              <a:t>Turkey does not possess huge fossil fuel reserves. Excluding lignite; coal, oil and natural gas reserves in the country are few and far from being able to meet the projected domestic demand.</a:t>
            </a:r>
            <a:endParaRPr lang="tr-TR" sz="2000" dirty="0" smtClean="0"/>
          </a:p>
          <a:p>
            <a:pPr marL="114300" indent="0" algn="just">
              <a:buNone/>
            </a:pPr>
            <a:endParaRPr lang="tr-TR" sz="2400" dirty="0"/>
          </a:p>
          <a:p>
            <a:pPr marL="114300" indent="0" algn="just">
              <a:buNone/>
            </a:pPr>
            <a:endParaRPr lang="en-US" sz="2400" dirty="0"/>
          </a:p>
        </p:txBody>
      </p:sp>
      <p:sp>
        <p:nvSpPr>
          <p:cNvPr id="5" name="Slide Number Placeholder 4"/>
          <p:cNvSpPr>
            <a:spLocks noGrp="1"/>
          </p:cNvSpPr>
          <p:nvPr>
            <p:ph type="sldNum" sz="quarter" idx="12"/>
          </p:nvPr>
        </p:nvSpPr>
        <p:spPr/>
        <p:txBody>
          <a:bodyPr/>
          <a:lstStyle/>
          <a:p>
            <a:fld id="{8A95250C-7F33-BF4A-9E18-61D647B61A65}" type="slidenum">
              <a:rPr lang="en-US" smtClean="0"/>
              <a:t>6</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graphicFrame>
        <p:nvGraphicFramePr>
          <p:cNvPr id="12" name="Tablo 11"/>
          <p:cNvGraphicFramePr>
            <a:graphicFrameLocks noGrp="1"/>
          </p:cNvGraphicFramePr>
          <p:nvPr>
            <p:extLst>
              <p:ext uri="{D42A27DB-BD31-4B8C-83A1-F6EECF244321}">
                <p14:modId xmlns:p14="http://schemas.microsoft.com/office/powerpoint/2010/main" val="613998272"/>
              </p:ext>
            </p:extLst>
          </p:nvPr>
        </p:nvGraphicFramePr>
        <p:xfrm>
          <a:off x="657225" y="2891105"/>
          <a:ext cx="7353300" cy="2908350"/>
        </p:xfrm>
        <a:graphic>
          <a:graphicData uri="http://schemas.openxmlformats.org/drawingml/2006/table">
            <a:tbl>
              <a:tblPr firstRow="1" bandRow="1">
                <a:tableStyleId>{69CF1AB2-1976-4502-BF36-3FF5EA218861}</a:tableStyleId>
              </a:tblPr>
              <a:tblGrid>
                <a:gridCol w="1470660"/>
                <a:gridCol w="1470660"/>
                <a:gridCol w="1470660"/>
                <a:gridCol w="1470660"/>
                <a:gridCol w="1470660"/>
              </a:tblGrid>
              <a:tr h="303237">
                <a:tc>
                  <a:txBody>
                    <a:bodyPr/>
                    <a:lstStyle/>
                    <a:p>
                      <a:pPr algn="ctr"/>
                      <a:r>
                        <a:rPr lang="tr-TR" dirty="0" err="1" smtClean="0">
                          <a:solidFill>
                            <a:schemeClr val="tx2"/>
                          </a:solidFill>
                        </a:rPr>
                        <a:t>Sources</a:t>
                      </a:r>
                      <a:endParaRPr lang="en-US" dirty="0">
                        <a:solidFill>
                          <a:schemeClr val="tx2"/>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solidFill>
                  </a:tcPr>
                </a:tc>
                <a:tc>
                  <a:txBody>
                    <a:bodyPr/>
                    <a:lstStyle/>
                    <a:p>
                      <a:pPr algn="ctr"/>
                      <a:r>
                        <a:rPr lang="tr-TR" dirty="0" err="1" smtClean="0">
                          <a:solidFill>
                            <a:schemeClr val="tx2"/>
                          </a:solidFill>
                        </a:rPr>
                        <a:t>Apparent</a:t>
                      </a:r>
                      <a:endParaRPr lang="en-US" dirty="0">
                        <a:solidFill>
                          <a:schemeClr val="tx2"/>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solidFill>
                  </a:tcPr>
                </a:tc>
                <a:tc>
                  <a:txBody>
                    <a:bodyPr/>
                    <a:lstStyle/>
                    <a:p>
                      <a:pPr algn="ctr"/>
                      <a:r>
                        <a:rPr lang="tr-TR" dirty="0" err="1" smtClean="0">
                          <a:solidFill>
                            <a:schemeClr val="tx2"/>
                          </a:solidFill>
                        </a:rPr>
                        <a:t>Probably</a:t>
                      </a:r>
                      <a:endParaRPr lang="en-US" dirty="0">
                        <a:solidFill>
                          <a:schemeClr val="tx2"/>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solidFill>
                  </a:tcPr>
                </a:tc>
                <a:tc>
                  <a:txBody>
                    <a:bodyPr/>
                    <a:lstStyle/>
                    <a:p>
                      <a:pPr algn="ctr"/>
                      <a:r>
                        <a:rPr lang="tr-TR" dirty="0" err="1" smtClean="0">
                          <a:solidFill>
                            <a:schemeClr val="tx2"/>
                          </a:solidFill>
                        </a:rPr>
                        <a:t>Possible</a:t>
                      </a:r>
                      <a:r>
                        <a:rPr lang="tr-TR" dirty="0" smtClean="0">
                          <a:solidFill>
                            <a:schemeClr val="tx2"/>
                          </a:solidFill>
                        </a:rPr>
                        <a:t> </a:t>
                      </a:r>
                      <a:endParaRPr lang="en-US" dirty="0">
                        <a:solidFill>
                          <a:schemeClr val="tx2"/>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solidFill>
                  </a:tcPr>
                </a:tc>
                <a:tc>
                  <a:txBody>
                    <a:bodyPr/>
                    <a:lstStyle/>
                    <a:p>
                      <a:pPr algn="ctr"/>
                      <a:r>
                        <a:rPr lang="tr-TR" dirty="0" smtClean="0">
                          <a:solidFill>
                            <a:schemeClr val="tx2"/>
                          </a:solidFill>
                        </a:rPr>
                        <a:t>Total</a:t>
                      </a:r>
                      <a:endParaRPr lang="en-US" dirty="0">
                        <a:solidFill>
                          <a:schemeClr val="tx2"/>
                        </a:solidFill>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solidFill>
                  </a:tcPr>
                </a:tc>
              </a:tr>
              <a:tr h="398145">
                <a:tc>
                  <a:txBody>
                    <a:bodyPr/>
                    <a:lstStyle/>
                    <a:p>
                      <a:r>
                        <a:rPr lang="en-US" sz="1600" b="0" u="none" strike="noStrike" kern="1200" baseline="0" dirty="0" smtClean="0">
                          <a:solidFill>
                            <a:schemeClr val="tx2"/>
                          </a:solidFill>
                        </a:rPr>
                        <a:t>Hard coal</a:t>
                      </a:r>
                      <a:endParaRPr lang="en-US" sz="1600" b="0" dirty="0">
                        <a:solidFill>
                          <a:schemeClr val="tx2"/>
                        </a:solidFill>
                      </a:endParaRPr>
                    </a:p>
                  </a:txBody>
                  <a:tcPr>
                    <a:lnT w="12700" cap="flat" cmpd="sng" algn="ctr">
                      <a:solidFill>
                        <a:schemeClr val="tx2"/>
                      </a:solidFill>
                      <a:prstDash val="solid"/>
                      <a:round/>
                      <a:headEnd type="none" w="med" len="med"/>
                      <a:tailEnd type="none" w="med" len="med"/>
                    </a:lnT>
                    <a:noFill/>
                  </a:tcPr>
                </a:tc>
                <a:tc>
                  <a:txBody>
                    <a:bodyPr/>
                    <a:lstStyle/>
                    <a:p>
                      <a:pPr algn="ctr"/>
                      <a:r>
                        <a:rPr lang="en-US" sz="1800" u="none" strike="noStrike" kern="1200" baseline="0" dirty="0" smtClean="0">
                          <a:solidFill>
                            <a:schemeClr val="tx2"/>
                          </a:solidFill>
                        </a:rPr>
                        <a:t>428</a:t>
                      </a:r>
                      <a:endParaRPr lang="en-US" dirty="0">
                        <a:solidFill>
                          <a:schemeClr val="tx2"/>
                        </a:solidFill>
                      </a:endParaRPr>
                    </a:p>
                  </a:txBody>
                  <a:tcPr>
                    <a:lnT w="12700" cap="flat" cmpd="sng" algn="ctr">
                      <a:solidFill>
                        <a:schemeClr val="tx2"/>
                      </a:solidFill>
                      <a:prstDash val="solid"/>
                      <a:round/>
                      <a:headEnd type="none" w="med" len="med"/>
                      <a:tailEnd type="none" w="med" len="med"/>
                    </a:lnT>
                    <a:noFill/>
                  </a:tcPr>
                </a:tc>
                <a:tc>
                  <a:txBody>
                    <a:bodyPr/>
                    <a:lstStyle/>
                    <a:p>
                      <a:pPr algn="ctr"/>
                      <a:r>
                        <a:rPr lang="en-US" sz="1800" u="none" strike="noStrike" kern="1200" baseline="0" dirty="0" smtClean="0">
                          <a:solidFill>
                            <a:schemeClr val="tx2"/>
                          </a:solidFill>
                        </a:rPr>
                        <a:t>449</a:t>
                      </a:r>
                      <a:endParaRPr lang="en-US" dirty="0">
                        <a:solidFill>
                          <a:schemeClr val="tx2"/>
                        </a:solidFill>
                      </a:endParaRPr>
                    </a:p>
                  </a:txBody>
                  <a:tcPr>
                    <a:lnT w="12700" cap="flat" cmpd="sng" algn="ctr">
                      <a:solidFill>
                        <a:schemeClr val="tx2"/>
                      </a:solidFill>
                      <a:prstDash val="solid"/>
                      <a:round/>
                      <a:headEnd type="none" w="med" len="med"/>
                      <a:tailEnd type="none" w="med" len="med"/>
                    </a:lnT>
                    <a:noFill/>
                  </a:tcPr>
                </a:tc>
                <a:tc>
                  <a:txBody>
                    <a:bodyPr/>
                    <a:lstStyle/>
                    <a:p>
                      <a:pPr algn="ctr"/>
                      <a:r>
                        <a:rPr lang="tr-TR" dirty="0" smtClean="0">
                          <a:solidFill>
                            <a:schemeClr val="tx2"/>
                          </a:solidFill>
                        </a:rPr>
                        <a:t>249</a:t>
                      </a:r>
                      <a:endParaRPr lang="en-US" dirty="0">
                        <a:solidFill>
                          <a:schemeClr val="tx2"/>
                        </a:solidFill>
                      </a:endParaRPr>
                    </a:p>
                  </a:txBody>
                  <a:tcPr>
                    <a:lnT w="12700" cap="flat" cmpd="sng" algn="ctr">
                      <a:solidFill>
                        <a:schemeClr val="tx2"/>
                      </a:solidFill>
                      <a:prstDash val="solid"/>
                      <a:round/>
                      <a:headEnd type="none" w="med" len="med"/>
                      <a:tailEnd type="none" w="med" len="med"/>
                    </a:lnT>
                    <a:noFill/>
                  </a:tcPr>
                </a:tc>
                <a:tc>
                  <a:txBody>
                    <a:bodyPr/>
                    <a:lstStyle/>
                    <a:p>
                      <a:pPr algn="ctr"/>
                      <a:r>
                        <a:rPr lang="en-US" sz="1800" u="none" strike="noStrike" kern="1200" baseline="0" dirty="0" smtClean="0">
                          <a:solidFill>
                            <a:schemeClr val="tx2"/>
                          </a:solidFill>
                        </a:rPr>
                        <a:t>1126</a:t>
                      </a:r>
                      <a:endParaRPr lang="en-US" dirty="0">
                        <a:solidFill>
                          <a:schemeClr val="tx2"/>
                        </a:solidFill>
                      </a:endParaRPr>
                    </a:p>
                  </a:txBody>
                  <a:tcPr>
                    <a:lnT w="12700" cap="flat" cmpd="sng" algn="ctr">
                      <a:solidFill>
                        <a:schemeClr val="tx2"/>
                      </a:solidFill>
                      <a:prstDash val="solid"/>
                      <a:round/>
                      <a:headEnd type="none" w="med" len="med"/>
                      <a:tailEnd type="none" w="med" len="med"/>
                    </a:lnT>
                    <a:noFill/>
                  </a:tcPr>
                </a:tc>
              </a:tr>
              <a:tr h="362780">
                <a:tc>
                  <a:txBody>
                    <a:bodyPr/>
                    <a:lstStyle/>
                    <a:p>
                      <a:r>
                        <a:rPr lang="en-US" sz="1600" b="0" u="none" strike="noStrike" kern="1200" baseline="0" dirty="0" smtClean="0">
                          <a:solidFill>
                            <a:schemeClr val="tx2"/>
                          </a:solidFill>
                        </a:rPr>
                        <a:t>Lignite</a:t>
                      </a:r>
                      <a:endParaRPr lang="en-US" sz="1600" b="0" dirty="0">
                        <a:solidFill>
                          <a:schemeClr val="tx2"/>
                        </a:solidFill>
                      </a:endParaRPr>
                    </a:p>
                  </a:txBody>
                  <a:tcPr>
                    <a:noFill/>
                  </a:tcPr>
                </a:tc>
                <a:tc>
                  <a:txBody>
                    <a:bodyPr/>
                    <a:lstStyle/>
                    <a:p>
                      <a:pPr algn="ctr"/>
                      <a:r>
                        <a:rPr lang="en-US" sz="1800" u="none" strike="noStrike" kern="1200" baseline="0" dirty="0" smtClean="0">
                          <a:solidFill>
                            <a:schemeClr val="tx2"/>
                          </a:solidFill>
                        </a:rPr>
                        <a:t>7339</a:t>
                      </a:r>
                      <a:endParaRPr lang="en-US" dirty="0">
                        <a:solidFill>
                          <a:schemeClr val="tx2"/>
                        </a:solidFill>
                      </a:endParaRPr>
                    </a:p>
                  </a:txBody>
                  <a:tcPr>
                    <a:noFill/>
                  </a:tcPr>
                </a:tc>
                <a:tc>
                  <a:txBody>
                    <a:bodyPr/>
                    <a:lstStyle/>
                    <a:p>
                      <a:pPr algn="ctr"/>
                      <a:r>
                        <a:rPr lang="tr-TR" dirty="0" smtClean="0">
                          <a:solidFill>
                            <a:schemeClr val="tx2"/>
                          </a:solidFill>
                        </a:rPr>
                        <a:t>626</a:t>
                      </a:r>
                      <a:endParaRPr lang="en-US" dirty="0">
                        <a:solidFill>
                          <a:schemeClr val="tx2"/>
                        </a:solidFill>
                      </a:endParaRPr>
                    </a:p>
                  </a:txBody>
                  <a:tcPr>
                    <a:noFill/>
                  </a:tcPr>
                </a:tc>
                <a:tc>
                  <a:txBody>
                    <a:bodyPr/>
                    <a:lstStyle/>
                    <a:p>
                      <a:pPr algn="ctr"/>
                      <a:r>
                        <a:rPr lang="tr-TR" dirty="0" smtClean="0">
                          <a:solidFill>
                            <a:schemeClr val="tx2"/>
                          </a:solidFill>
                        </a:rPr>
                        <a:t>110</a:t>
                      </a:r>
                      <a:endParaRPr lang="en-US" dirty="0">
                        <a:solidFill>
                          <a:schemeClr val="tx2"/>
                        </a:solidFill>
                      </a:endParaRPr>
                    </a:p>
                  </a:txBody>
                  <a:tcPr>
                    <a:noFill/>
                  </a:tcPr>
                </a:tc>
                <a:tc>
                  <a:txBody>
                    <a:bodyPr/>
                    <a:lstStyle/>
                    <a:p>
                      <a:pPr algn="ctr"/>
                      <a:r>
                        <a:rPr lang="tr-TR" dirty="0" smtClean="0">
                          <a:solidFill>
                            <a:schemeClr val="tx2"/>
                          </a:solidFill>
                        </a:rPr>
                        <a:t>8075</a:t>
                      </a:r>
                      <a:endParaRPr lang="en-US" dirty="0">
                        <a:solidFill>
                          <a:schemeClr val="tx2"/>
                        </a:solidFill>
                      </a:endParaRPr>
                    </a:p>
                  </a:txBody>
                  <a:tcPr>
                    <a:noFill/>
                  </a:tcPr>
                </a:tc>
              </a:tr>
              <a:tr h="375040">
                <a:tc>
                  <a:txBody>
                    <a:bodyPr/>
                    <a:lstStyle/>
                    <a:p>
                      <a:r>
                        <a:rPr lang="en-US" sz="1600" b="0" u="none" strike="noStrike" kern="1200" baseline="0" dirty="0" err="1" smtClean="0">
                          <a:solidFill>
                            <a:schemeClr val="tx2"/>
                          </a:solidFill>
                        </a:rPr>
                        <a:t>Asphaltite</a:t>
                      </a:r>
                      <a:endParaRPr lang="en-US" sz="1600" b="0" dirty="0">
                        <a:solidFill>
                          <a:schemeClr val="tx2"/>
                        </a:solidFill>
                      </a:endParaRPr>
                    </a:p>
                  </a:txBody>
                  <a:tcPr>
                    <a:noFill/>
                  </a:tcPr>
                </a:tc>
                <a:tc>
                  <a:txBody>
                    <a:bodyPr/>
                    <a:lstStyle/>
                    <a:p>
                      <a:pPr algn="ctr"/>
                      <a:r>
                        <a:rPr lang="en-US" sz="1800" u="none" strike="noStrike" kern="1200" baseline="0" dirty="0" smtClean="0">
                          <a:solidFill>
                            <a:schemeClr val="tx2"/>
                          </a:solidFill>
                        </a:rPr>
                        <a:t>45</a:t>
                      </a:r>
                      <a:endParaRPr lang="en-US" dirty="0">
                        <a:solidFill>
                          <a:schemeClr val="tx2"/>
                        </a:solidFill>
                      </a:endParaRPr>
                    </a:p>
                  </a:txBody>
                  <a:tcPr>
                    <a:noFill/>
                  </a:tcPr>
                </a:tc>
                <a:tc>
                  <a:txBody>
                    <a:bodyPr/>
                    <a:lstStyle/>
                    <a:p>
                      <a:pPr algn="ctr"/>
                      <a:r>
                        <a:rPr lang="tr-TR" dirty="0" smtClean="0">
                          <a:solidFill>
                            <a:schemeClr val="tx2"/>
                          </a:solidFill>
                        </a:rPr>
                        <a:t>29</a:t>
                      </a:r>
                      <a:endParaRPr lang="en-US" dirty="0">
                        <a:solidFill>
                          <a:schemeClr val="tx2"/>
                        </a:solidFill>
                      </a:endParaRPr>
                    </a:p>
                  </a:txBody>
                  <a:tcPr>
                    <a:noFill/>
                  </a:tcPr>
                </a:tc>
                <a:tc>
                  <a:txBody>
                    <a:bodyPr/>
                    <a:lstStyle/>
                    <a:p>
                      <a:pPr algn="ctr"/>
                      <a:r>
                        <a:rPr lang="tr-TR" dirty="0" smtClean="0">
                          <a:solidFill>
                            <a:schemeClr val="tx2"/>
                          </a:solidFill>
                        </a:rPr>
                        <a:t>8</a:t>
                      </a:r>
                      <a:endParaRPr lang="en-US" dirty="0">
                        <a:solidFill>
                          <a:schemeClr val="tx2"/>
                        </a:solidFill>
                      </a:endParaRPr>
                    </a:p>
                  </a:txBody>
                  <a:tcPr>
                    <a:noFill/>
                  </a:tcPr>
                </a:tc>
                <a:tc>
                  <a:txBody>
                    <a:bodyPr/>
                    <a:lstStyle/>
                    <a:p>
                      <a:pPr algn="ctr"/>
                      <a:r>
                        <a:rPr lang="tr-TR" dirty="0" smtClean="0">
                          <a:solidFill>
                            <a:schemeClr val="tx2"/>
                          </a:solidFill>
                        </a:rPr>
                        <a:t>82</a:t>
                      </a:r>
                      <a:endParaRPr lang="en-US" dirty="0">
                        <a:solidFill>
                          <a:schemeClr val="tx2"/>
                        </a:solidFill>
                      </a:endParaRPr>
                    </a:p>
                  </a:txBody>
                  <a:tcPr>
                    <a:noFill/>
                  </a:tcPr>
                </a:tc>
              </a:tr>
              <a:tr h="364100">
                <a:tc>
                  <a:txBody>
                    <a:bodyPr/>
                    <a:lstStyle/>
                    <a:p>
                      <a:r>
                        <a:rPr lang="en-US" sz="1600" b="0" u="none" strike="noStrike" kern="1200" baseline="0" dirty="0" smtClean="0">
                          <a:solidFill>
                            <a:schemeClr val="tx2"/>
                          </a:solidFill>
                        </a:rPr>
                        <a:t>Bituminous schist</a:t>
                      </a:r>
                      <a:endParaRPr lang="en-US" sz="1600" b="0" dirty="0">
                        <a:solidFill>
                          <a:schemeClr val="tx2"/>
                        </a:solidFill>
                      </a:endParaRPr>
                    </a:p>
                  </a:txBody>
                  <a:tcPr>
                    <a:noFill/>
                  </a:tcPr>
                </a:tc>
                <a:tc>
                  <a:txBody>
                    <a:bodyPr/>
                    <a:lstStyle/>
                    <a:p>
                      <a:pPr algn="ctr"/>
                      <a:r>
                        <a:rPr lang="en-US" sz="1800" u="none" strike="noStrike" kern="1200" baseline="0" dirty="0" smtClean="0">
                          <a:solidFill>
                            <a:schemeClr val="tx2"/>
                          </a:solidFill>
                        </a:rPr>
                        <a:t>555</a:t>
                      </a:r>
                      <a:endParaRPr lang="en-US" dirty="0">
                        <a:solidFill>
                          <a:schemeClr val="tx2"/>
                        </a:solidFill>
                      </a:endParaRPr>
                    </a:p>
                  </a:txBody>
                  <a:tcPr>
                    <a:noFill/>
                  </a:tcPr>
                </a:tc>
                <a:tc>
                  <a:txBody>
                    <a:bodyPr/>
                    <a:lstStyle/>
                    <a:p>
                      <a:pPr algn="ctr"/>
                      <a:r>
                        <a:rPr lang="tr-TR" dirty="0" smtClean="0">
                          <a:solidFill>
                            <a:schemeClr val="tx2"/>
                          </a:solidFill>
                        </a:rPr>
                        <a:t>1086</a:t>
                      </a:r>
                      <a:endParaRPr lang="en-US" dirty="0">
                        <a:solidFill>
                          <a:schemeClr val="tx2"/>
                        </a:solidFill>
                      </a:endParaRPr>
                    </a:p>
                  </a:txBody>
                  <a:tcPr>
                    <a:noFill/>
                  </a:tcPr>
                </a:tc>
                <a:tc>
                  <a:txBody>
                    <a:bodyPr/>
                    <a:lstStyle/>
                    <a:p>
                      <a:pPr algn="ctr"/>
                      <a:r>
                        <a:rPr lang="tr-TR" dirty="0" smtClean="0">
                          <a:solidFill>
                            <a:schemeClr val="tx2"/>
                          </a:solidFill>
                        </a:rPr>
                        <a:t>269</a:t>
                      </a:r>
                      <a:endParaRPr lang="en-US" dirty="0">
                        <a:solidFill>
                          <a:schemeClr val="tx2"/>
                        </a:solidFill>
                      </a:endParaRPr>
                    </a:p>
                  </a:txBody>
                  <a:tcPr>
                    <a:noFill/>
                  </a:tcPr>
                </a:tc>
                <a:tc>
                  <a:txBody>
                    <a:bodyPr/>
                    <a:lstStyle/>
                    <a:p>
                      <a:pPr algn="ctr"/>
                      <a:r>
                        <a:rPr lang="tr-TR" dirty="0" smtClean="0">
                          <a:solidFill>
                            <a:schemeClr val="tx2"/>
                          </a:solidFill>
                        </a:rPr>
                        <a:t>1641</a:t>
                      </a:r>
                      <a:endParaRPr lang="en-US" dirty="0">
                        <a:solidFill>
                          <a:schemeClr val="tx2"/>
                        </a:solidFill>
                      </a:endParaRPr>
                    </a:p>
                  </a:txBody>
                  <a:tcPr>
                    <a:noFill/>
                  </a:tcPr>
                </a:tc>
              </a:tr>
              <a:tr h="310175">
                <a:tc>
                  <a:txBody>
                    <a:bodyPr/>
                    <a:lstStyle/>
                    <a:p>
                      <a:r>
                        <a:rPr lang="en-US" sz="1600" b="0" u="none" strike="noStrike" kern="1200" baseline="0" dirty="0" smtClean="0">
                          <a:solidFill>
                            <a:schemeClr val="tx2"/>
                          </a:solidFill>
                        </a:rPr>
                        <a:t>Oil</a:t>
                      </a:r>
                      <a:endParaRPr lang="en-US" sz="1600" b="0" dirty="0">
                        <a:solidFill>
                          <a:schemeClr val="tx2"/>
                        </a:solidFill>
                      </a:endParaRPr>
                    </a:p>
                  </a:txBody>
                  <a:tcPr>
                    <a:noFill/>
                  </a:tcPr>
                </a:tc>
                <a:tc>
                  <a:txBody>
                    <a:bodyPr/>
                    <a:lstStyle/>
                    <a:p>
                      <a:pPr algn="ctr"/>
                      <a:r>
                        <a:rPr lang="en-US" sz="1800" u="none" strike="noStrike" kern="1200" baseline="0" dirty="0" smtClean="0">
                          <a:solidFill>
                            <a:schemeClr val="tx2"/>
                          </a:solidFill>
                        </a:rPr>
                        <a:t>36</a:t>
                      </a:r>
                      <a:endParaRPr lang="en-US" dirty="0">
                        <a:solidFill>
                          <a:schemeClr val="tx2"/>
                        </a:solidFill>
                      </a:endParaRPr>
                    </a:p>
                  </a:txBody>
                  <a:tcPr>
                    <a:noFill/>
                  </a:tcPr>
                </a:tc>
                <a:tc>
                  <a:txBody>
                    <a:bodyPr/>
                    <a:lstStyle/>
                    <a:p>
                      <a:pPr algn="ctr"/>
                      <a:r>
                        <a:rPr lang="tr-TR" dirty="0" smtClean="0">
                          <a:solidFill>
                            <a:schemeClr val="tx2"/>
                          </a:solidFill>
                        </a:rPr>
                        <a:t>-</a:t>
                      </a:r>
                      <a:endParaRPr lang="en-US" dirty="0">
                        <a:solidFill>
                          <a:schemeClr val="tx2"/>
                        </a:solidFill>
                      </a:endParaRPr>
                    </a:p>
                  </a:txBody>
                  <a:tcPr>
                    <a:noFill/>
                  </a:tcPr>
                </a:tc>
                <a:tc>
                  <a:txBody>
                    <a:bodyPr/>
                    <a:lstStyle/>
                    <a:p>
                      <a:pPr algn="ctr"/>
                      <a:r>
                        <a:rPr lang="tr-TR" dirty="0" smtClean="0">
                          <a:solidFill>
                            <a:schemeClr val="tx2"/>
                          </a:solidFill>
                        </a:rPr>
                        <a:t>-</a:t>
                      </a:r>
                      <a:endParaRPr lang="en-US" dirty="0">
                        <a:solidFill>
                          <a:schemeClr val="tx2"/>
                        </a:solidFill>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solidFill>
                            <a:schemeClr val="tx2"/>
                          </a:solidFill>
                        </a:rPr>
                        <a:t>36</a:t>
                      </a:r>
                      <a:endParaRPr lang="en-US" dirty="0" smtClean="0">
                        <a:solidFill>
                          <a:schemeClr val="tx2"/>
                        </a:solidFill>
                      </a:endParaRPr>
                    </a:p>
                  </a:txBody>
                  <a:tcPr>
                    <a:noFill/>
                  </a:tcPr>
                </a:tc>
              </a:tr>
              <a:tr h="458765">
                <a:tc>
                  <a:txBody>
                    <a:bodyPr/>
                    <a:lstStyle/>
                    <a:p>
                      <a:r>
                        <a:rPr lang="en-US" sz="1600" b="0" u="none" strike="noStrike" kern="1200" baseline="0" dirty="0" smtClean="0">
                          <a:solidFill>
                            <a:schemeClr val="tx2"/>
                          </a:solidFill>
                        </a:rPr>
                        <a:t>Natural gas</a:t>
                      </a:r>
                      <a:endParaRPr lang="en-US" sz="1600" b="0" dirty="0">
                        <a:solidFill>
                          <a:schemeClr val="tx2"/>
                        </a:solidFill>
                      </a:endParaRPr>
                    </a:p>
                  </a:txBody>
                  <a:tcPr>
                    <a:noFill/>
                  </a:tcPr>
                </a:tc>
                <a:tc>
                  <a:txBody>
                    <a:bodyPr/>
                    <a:lstStyle/>
                    <a:p>
                      <a:pPr algn="ctr"/>
                      <a:r>
                        <a:rPr lang="en-US" sz="1800" u="none" strike="noStrike" kern="1200" baseline="0" dirty="0" smtClean="0">
                          <a:solidFill>
                            <a:schemeClr val="tx2"/>
                          </a:solidFill>
                        </a:rPr>
                        <a:t>8.8</a:t>
                      </a:r>
                      <a:endParaRPr lang="en-US" dirty="0">
                        <a:solidFill>
                          <a:schemeClr val="tx2"/>
                        </a:solidFill>
                      </a:endParaRPr>
                    </a:p>
                  </a:txBody>
                  <a:tcPr>
                    <a:noFill/>
                  </a:tcPr>
                </a:tc>
                <a:tc>
                  <a:txBody>
                    <a:bodyPr/>
                    <a:lstStyle/>
                    <a:p>
                      <a:pPr algn="ctr"/>
                      <a:r>
                        <a:rPr lang="tr-TR" dirty="0" smtClean="0">
                          <a:solidFill>
                            <a:schemeClr val="tx2"/>
                          </a:solidFill>
                        </a:rPr>
                        <a:t>-</a:t>
                      </a:r>
                      <a:endParaRPr lang="en-US" dirty="0">
                        <a:solidFill>
                          <a:schemeClr val="tx2"/>
                        </a:solidFill>
                      </a:endParaRPr>
                    </a:p>
                  </a:txBody>
                  <a:tcPr>
                    <a:noFill/>
                  </a:tcPr>
                </a:tc>
                <a:tc>
                  <a:txBody>
                    <a:bodyPr/>
                    <a:lstStyle/>
                    <a:p>
                      <a:pPr algn="ctr"/>
                      <a:r>
                        <a:rPr lang="tr-TR" dirty="0" smtClean="0">
                          <a:solidFill>
                            <a:schemeClr val="tx2"/>
                          </a:solidFill>
                        </a:rPr>
                        <a:t>-</a:t>
                      </a:r>
                      <a:endParaRPr lang="en-US" dirty="0">
                        <a:solidFill>
                          <a:schemeClr val="tx2"/>
                        </a:solidFill>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solidFill>
                            <a:schemeClr val="tx2"/>
                          </a:solidFill>
                        </a:rPr>
                        <a:t>8.8</a:t>
                      </a:r>
                      <a:endParaRPr lang="en-US" dirty="0" smtClean="0">
                        <a:solidFill>
                          <a:schemeClr val="tx2"/>
                        </a:solidFill>
                      </a:endParaRPr>
                    </a:p>
                  </a:txBody>
                  <a:tcPr>
                    <a:noFill/>
                  </a:tcPr>
                </a:tc>
              </a:tr>
            </a:tbl>
          </a:graphicData>
        </a:graphic>
      </p:graphicFrame>
    </p:spTree>
    <p:extLst>
      <p:ext uri="{BB962C8B-B14F-4D97-AF65-F5344CB8AC3E}">
        <p14:creationId xmlns:p14="http://schemas.microsoft.com/office/powerpoint/2010/main" val="40983186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Country Profile</a:t>
            </a:r>
            <a:endParaRPr lang="en-US" dirty="0"/>
          </a:p>
        </p:txBody>
      </p:sp>
      <p:sp>
        <p:nvSpPr>
          <p:cNvPr id="3" name="Content Placeholder 2"/>
          <p:cNvSpPr>
            <a:spLocks noGrp="1"/>
          </p:cNvSpPr>
          <p:nvPr>
            <p:ph idx="1"/>
          </p:nvPr>
        </p:nvSpPr>
        <p:spPr>
          <a:xfrm>
            <a:off x="457200" y="1600200"/>
            <a:ext cx="7620000" cy="4800600"/>
          </a:xfrm>
        </p:spPr>
        <p:txBody>
          <a:bodyPr>
            <a:normAutofit/>
          </a:bodyPr>
          <a:lstStyle/>
          <a:p>
            <a:pPr marL="114300" indent="0">
              <a:spcBef>
                <a:spcPts val="0"/>
              </a:spcBef>
              <a:buNone/>
            </a:pPr>
            <a:r>
              <a:rPr lang="en-US" dirty="0"/>
              <a:t>However, Turkey has substantial reserves of renewable energy sources. </a:t>
            </a:r>
            <a:r>
              <a:rPr lang="tr-TR" dirty="0" smtClean="0"/>
              <a:t/>
            </a:r>
            <a:br>
              <a:rPr lang="tr-TR" dirty="0" smtClean="0"/>
            </a:br>
            <a:endParaRPr lang="tr-TR" dirty="0" smtClean="0"/>
          </a:p>
          <a:p>
            <a:pPr algn="just">
              <a:spcBef>
                <a:spcPts val="0"/>
              </a:spcBef>
              <a:buFont typeface="Wingdings" panose="05000000000000000000" pitchFamily="2" charset="2"/>
              <a:buChar char="§"/>
            </a:pPr>
            <a:r>
              <a:rPr lang="tr-TR" b="1" dirty="0" err="1" smtClean="0">
                <a:solidFill>
                  <a:schemeClr val="accent1"/>
                </a:solidFill>
              </a:rPr>
              <a:t>Hydropower</a:t>
            </a:r>
            <a:r>
              <a:rPr lang="tr-TR" b="1" dirty="0" smtClean="0">
                <a:solidFill>
                  <a:schemeClr val="accent1"/>
                </a:solidFill>
              </a:rPr>
              <a:t>: </a:t>
            </a:r>
            <a:r>
              <a:rPr lang="en-US" dirty="0"/>
              <a:t>Turkey has a gross annual hydro potential of 433,000 </a:t>
            </a:r>
            <a:r>
              <a:rPr lang="en-US" dirty="0" err="1" smtClean="0"/>
              <a:t>GWh</a:t>
            </a:r>
            <a:r>
              <a:rPr lang="tr-TR" dirty="0" smtClean="0"/>
              <a:t>.</a:t>
            </a:r>
            <a:r>
              <a:rPr lang="en-US" dirty="0"/>
              <a:t> </a:t>
            </a:r>
            <a:r>
              <a:rPr lang="tr-TR" dirty="0" err="1" smtClean="0"/>
              <a:t>Meets</a:t>
            </a:r>
            <a:r>
              <a:rPr lang="tr-TR" dirty="0" smtClean="0"/>
              <a:t> 37</a:t>
            </a:r>
            <a:r>
              <a:rPr lang="en-US" dirty="0" smtClean="0"/>
              <a:t>% </a:t>
            </a:r>
            <a:r>
              <a:rPr lang="en-US" dirty="0"/>
              <a:t>of the electricity </a:t>
            </a:r>
            <a:r>
              <a:rPr lang="en-US" dirty="0" smtClean="0"/>
              <a:t>demand</a:t>
            </a:r>
            <a:r>
              <a:rPr lang="tr-TR" dirty="0" smtClean="0"/>
              <a:t> </a:t>
            </a:r>
            <a:r>
              <a:rPr lang="tr-TR" dirty="0" err="1" smtClean="0"/>
              <a:t>currently</a:t>
            </a:r>
            <a:r>
              <a:rPr lang="tr-TR" dirty="0" smtClean="0"/>
              <a:t>.</a:t>
            </a:r>
          </a:p>
          <a:p>
            <a:pPr algn="just">
              <a:spcBef>
                <a:spcPts val="0"/>
              </a:spcBef>
              <a:buFont typeface="Wingdings" panose="05000000000000000000" pitchFamily="2" charset="2"/>
              <a:buChar char="§"/>
            </a:pPr>
            <a:r>
              <a:rPr lang="tr-TR" b="1" dirty="0" err="1" smtClean="0">
                <a:solidFill>
                  <a:schemeClr val="accent1"/>
                </a:solidFill>
              </a:rPr>
              <a:t>Biomass</a:t>
            </a:r>
            <a:r>
              <a:rPr lang="tr-TR" b="1" dirty="0" smtClean="0">
                <a:solidFill>
                  <a:schemeClr val="accent1"/>
                </a:solidFill>
              </a:rPr>
              <a:t>: </a:t>
            </a:r>
            <a:r>
              <a:rPr lang="en-US" dirty="0"/>
              <a:t>The total recoverable bioenergy potential is estimated to be about 16.92 </a:t>
            </a:r>
            <a:r>
              <a:rPr lang="en-US" dirty="0" err="1"/>
              <a:t>mtoe</a:t>
            </a:r>
            <a:r>
              <a:rPr lang="en-US" dirty="0"/>
              <a:t>. </a:t>
            </a:r>
            <a:endParaRPr lang="tr-TR" dirty="0" smtClean="0"/>
          </a:p>
          <a:p>
            <a:pPr algn="just">
              <a:spcBef>
                <a:spcPts val="0"/>
              </a:spcBef>
              <a:buFont typeface="Wingdings" panose="05000000000000000000" pitchFamily="2" charset="2"/>
              <a:buChar char="§"/>
            </a:pPr>
            <a:r>
              <a:rPr lang="tr-TR" b="1" dirty="0" err="1" smtClean="0">
                <a:solidFill>
                  <a:schemeClr val="accent1"/>
                </a:solidFill>
              </a:rPr>
              <a:t>Geothermal</a:t>
            </a:r>
            <a:r>
              <a:rPr lang="tr-TR" b="1" dirty="0" smtClean="0">
                <a:solidFill>
                  <a:schemeClr val="accent1"/>
                </a:solidFill>
              </a:rPr>
              <a:t>: </a:t>
            </a:r>
            <a:r>
              <a:rPr lang="en-US" dirty="0"/>
              <a:t>31,500 MW of geothermal energy potential is estimated for direct use in thermal applications while the total geothermal electricity production potential of Turkey is estimated as 2000 </a:t>
            </a:r>
            <a:r>
              <a:rPr lang="en-US" dirty="0" err="1"/>
              <a:t>MWe</a:t>
            </a:r>
            <a:r>
              <a:rPr lang="en-US" dirty="0" smtClean="0"/>
              <a:t>.</a:t>
            </a:r>
            <a:r>
              <a:rPr lang="tr-TR" dirty="0" smtClean="0"/>
              <a:t> 7th in </a:t>
            </a:r>
            <a:r>
              <a:rPr lang="tr-TR" dirty="0" err="1" smtClean="0"/>
              <a:t>the</a:t>
            </a:r>
            <a:r>
              <a:rPr lang="tr-TR" dirty="0" smtClean="0"/>
              <a:t> </a:t>
            </a:r>
            <a:r>
              <a:rPr lang="tr-TR" dirty="0" err="1" smtClean="0"/>
              <a:t>world</a:t>
            </a:r>
            <a:r>
              <a:rPr lang="tr-TR" dirty="0" smtClean="0"/>
              <a:t>.</a:t>
            </a:r>
          </a:p>
          <a:p>
            <a:pPr marL="114300" indent="0">
              <a:buNone/>
            </a:pPr>
            <a:endParaRPr lang="tr-TR" sz="2400" dirty="0" smtClean="0"/>
          </a:p>
          <a:p>
            <a:pPr marL="114300" indent="0">
              <a:buNone/>
            </a:pPr>
            <a:endParaRPr lang="tr-TR" sz="2400" dirty="0"/>
          </a:p>
        </p:txBody>
      </p:sp>
      <p:sp>
        <p:nvSpPr>
          <p:cNvPr id="5" name="Slide Number Placeholder 4"/>
          <p:cNvSpPr>
            <a:spLocks noGrp="1"/>
          </p:cNvSpPr>
          <p:nvPr>
            <p:ph type="sldNum" sz="quarter" idx="12"/>
          </p:nvPr>
        </p:nvSpPr>
        <p:spPr/>
        <p:txBody>
          <a:bodyPr/>
          <a:lstStyle/>
          <a:p>
            <a:fld id="{8A95250C-7F33-BF4A-9E18-61D647B61A65}" type="slidenum">
              <a:rPr lang="en-US" smtClean="0"/>
              <a:t>7</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spTree>
    <p:extLst>
      <p:ext uri="{BB962C8B-B14F-4D97-AF65-F5344CB8AC3E}">
        <p14:creationId xmlns:p14="http://schemas.microsoft.com/office/powerpoint/2010/main" val="39101654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Country Profile</a:t>
            </a:r>
            <a:endParaRPr lang="en-US" dirty="0"/>
          </a:p>
        </p:txBody>
      </p:sp>
      <p:sp>
        <p:nvSpPr>
          <p:cNvPr id="3" name="Content Placeholder 2"/>
          <p:cNvSpPr>
            <a:spLocks noGrp="1"/>
          </p:cNvSpPr>
          <p:nvPr>
            <p:ph idx="1"/>
          </p:nvPr>
        </p:nvSpPr>
        <p:spPr>
          <a:xfrm>
            <a:off x="457200" y="1600200"/>
            <a:ext cx="7620000" cy="4800600"/>
          </a:xfrm>
        </p:spPr>
        <p:txBody>
          <a:bodyPr>
            <a:normAutofit/>
          </a:bodyPr>
          <a:lstStyle/>
          <a:p>
            <a:pPr algn="just">
              <a:buFont typeface="Wingdings" panose="05000000000000000000" pitchFamily="2" charset="2"/>
              <a:buChar char="§"/>
            </a:pPr>
            <a:r>
              <a:rPr lang="tr-TR" sz="2000" b="1" dirty="0" smtClean="0">
                <a:solidFill>
                  <a:schemeClr val="accent1"/>
                </a:solidFill>
              </a:rPr>
              <a:t>Solar: </a:t>
            </a:r>
            <a:r>
              <a:rPr lang="en-US" sz="2000" dirty="0" smtClean="0"/>
              <a:t>The </a:t>
            </a:r>
            <a:r>
              <a:rPr lang="en-US" sz="2000" dirty="0"/>
              <a:t>yearly average solar radiation is 3.6 kWh/m2 day, and the total yearly radiation period is approximately 7.2 </a:t>
            </a:r>
            <a:r>
              <a:rPr lang="en-US" sz="2000" dirty="0" smtClean="0"/>
              <a:t>hours/day</a:t>
            </a:r>
            <a:r>
              <a:rPr lang="tr-TR" sz="2000" dirty="0" smtClean="0"/>
              <a:t>.</a:t>
            </a:r>
            <a:endParaRPr lang="tr-TR"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8</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pic>
        <p:nvPicPr>
          <p:cNvPr id="6148" name="Picture 4" descr="File:Cc5ep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6100" y="2849562"/>
            <a:ext cx="4762500" cy="2724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16680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Country Profile</a:t>
            </a:r>
            <a:endParaRPr lang="en-US" dirty="0"/>
          </a:p>
        </p:txBody>
      </p:sp>
      <p:sp>
        <p:nvSpPr>
          <p:cNvPr id="3" name="Content Placeholder 2"/>
          <p:cNvSpPr>
            <a:spLocks noGrp="1"/>
          </p:cNvSpPr>
          <p:nvPr>
            <p:ph idx="1"/>
          </p:nvPr>
        </p:nvSpPr>
        <p:spPr>
          <a:xfrm>
            <a:off x="457200" y="1600200"/>
            <a:ext cx="7620000" cy="4800600"/>
          </a:xfrm>
        </p:spPr>
        <p:txBody>
          <a:bodyPr>
            <a:normAutofit/>
          </a:bodyPr>
          <a:lstStyle/>
          <a:p>
            <a:pPr algn="just">
              <a:buFont typeface="Wingdings" panose="05000000000000000000" pitchFamily="2" charset="2"/>
              <a:buChar char="§"/>
            </a:pPr>
            <a:r>
              <a:rPr lang="tr-TR" sz="2000" b="1" dirty="0" err="1" smtClean="0">
                <a:solidFill>
                  <a:schemeClr val="accent1"/>
                </a:solidFill>
              </a:rPr>
              <a:t>Wind</a:t>
            </a:r>
            <a:r>
              <a:rPr lang="tr-TR" sz="2000" b="1" dirty="0" smtClean="0">
                <a:solidFill>
                  <a:schemeClr val="accent1"/>
                </a:solidFill>
              </a:rPr>
              <a:t>: </a:t>
            </a:r>
            <a:r>
              <a:rPr lang="en-US" sz="2000" dirty="0"/>
              <a:t>There are a number of regions in Turkey with relatively high wind speeds. It is estimated that Turkey could install a wind capacity of 100,000 MW of </a:t>
            </a:r>
            <a:r>
              <a:rPr lang="en-US" sz="2000" dirty="0" smtClean="0"/>
              <a:t>electricity</a:t>
            </a:r>
            <a:r>
              <a:rPr lang="tr-TR" sz="2000" dirty="0" smtClean="0"/>
              <a:t>.</a:t>
            </a:r>
            <a:endParaRPr lang="tr-TR" sz="2000" dirty="0"/>
          </a:p>
        </p:txBody>
      </p:sp>
      <p:sp>
        <p:nvSpPr>
          <p:cNvPr id="5" name="Slide Number Placeholder 4"/>
          <p:cNvSpPr>
            <a:spLocks noGrp="1"/>
          </p:cNvSpPr>
          <p:nvPr>
            <p:ph type="sldNum" sz="quarter" idx="12"/>
          </p:nvPr>
        </p:nvSpPr>
        <p:spPr/>
        <p:txBody>
          <a:bodyPr/>
          <a:lstStyle/>
          <a:p>
            <a:fld id="{8A95250C-7F33-BF4A-9E18-61D647B61A65}" type="slidenum">
              <a:rPr lang="en-US" smtClean="0"/>
              <a:t>9</a:t>
            </a:fld>
            <a:endParaRPr lang="en-US"/>
          </a:p>
        </p:txBody>
      </p:sp>
      <p:sp>
        <p:nvSpPr>
          <p:cNvPr id="6" name="Date Placeholder 4"/>
          <p:cNvSpPr>
            <a:spLocks noGrp="1"/>
          </p:cNvSpPr>
          <p:nvPr>
            <p:ph type="dt" sz="half" idx="10"/>
          </p:nvPr>
        </p:nvSpPr>
        <p:spPr>
          <a:xfrm rot="16200000">
            <a:off x="7980022" y="2541682"/>
            <a:ext cx="1581058" cy="365760"/>
          </a:xfrm>
        </p:spPr>
        <p:txBody>
          <a:bodyPr/>
          <a:lstStyle/>
          <a:p>
            <a:r>
              <a:rPr lang="tr-TR" sz="2000" dirty="0" smtClean="0"/>
              <a:t>04/24/2014</a:t>
            </a:r>
            <a:endParaRPr lang="en-US" sz="2000" dirty="0"/>
          </a:p>
        </p:txBody>
      </p:sp>
      <p:pic>
        <p:nvPicPr>
          <p:cNvPr id="8194" name="Picture 2" descr="https://venividiwiki.ee.virginia.edu/mediawiki/images/2/2d/Cc4e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7675" y="3082924"/>
            <a:ext cx="4972050" cy="2743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73237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6520</TotalTime>
  <Words>2581</Words>
  <Application>Microsoft Office PowerPoint</Application>
  <PresentationFormat>Ekran Gösterisi (4:3)</PresentationFormat>
  <Paragraphs>356</Paragraphs>
  <Slides>34</Slides>
  <Notes>1</Notes>
  <HiddenSlides>0</HiddenSlides>
  <MMClips>0</MMClips>
  <ScaleCrop>false</ScaleCrop>
  <HeadingPairs>
    <vt:vector size="4" baseType="variant">
      <vt:variant>
        <vt:lpstr>Tema</vt:lpstr>
      </vt:variant>
      <vt:variant>
        <vt:i4>1</vt:i4>
      </vt:variant>
      <vt:variant>
        <vt:lpstr>Slayt Başlıkları</vt:lpstr>
      </vt:variant>
      <vt:variant>
        <vt:i4>34</vt:i4>
      </vt:variant>
    </vt:vector>
  </HeadingPairs>
  <TitlesOfParts>
    <vt:vector size="35" baseType="lpstr">
      <vt:lpstr>Adjacency</vt:lpstr>
      <vt:lpstr>   ENERGY POLICY OF TURKEY   </vt:lpstr>
      <vt:lpstr>Contents</vt:lpstr>
      <vt:lpstr>Towards a Sustainable Future</vt:lpstr>
      <vt:lpstr>Country Profile</vt:lpstr>
      <vt:lpstr>Country Profile</vt:lpstr>
      <vt:lpstr>Country Profile</vt:lpstr>
      <vt:lpstr>Country Profile</vt:lpstr>
      <vt:lpstr>Country Profile</vt:lpstr>
      <vt:lpstr>Country Profile</vt:lpstr>
      <vt:lpstr>Renewable Energy Policy</vt:lpstr>
      <vt:lpstr>Renewable Energy Policy</vt:lpstr>
      <vt:lpstr>Renewable Energy Policy</vt:lpstr>
      <vt:lpstr>Energy Efficiency Policy</vt:lpstr>
      <vt:lpstr>Energy Efficiency Policy</vt:lpstr>
      <vt:lpstr>Environmental Policy</vt:lpstr>
      <vt:lpstr>Energy R&amp;D and Investments </vt:lpstr>
      <vt:lpstr>Energy R&amp;D and Investments </vt:lpstr>
      <vt:lpstr>Energy R&amp;D and Investments </vt:lpstr>
      <vt:lpstr>Energy R&amp;D and Investments </vt:lpstr>
      <vt:lpstr>Energy R&amp;D and Investments </vt:lpstr>
      <vt:lpstr>Energy R&amp;D and Investments </vt:lpstr>
      <vt:lpstr>Energy R&amp;D and Investments </vt:lpstr>
      <vt:lpstr>Energy R&amp;D and Investments </vt:lpstr>
      <vt:lpstr>Energy R&amp;D and Investments </vt:lpstr>
      <vt:lpstr>Energy R&amp;D and Investments </vt:lpstr>
      <vt:lpstr>Foreign Relations in the Energy Issues</vt:lpstr>
      <vt:lpstr>Foreign Relations in the Energy Issues</vt:lpstr>
      <vt:lpstr>Foreign Relations in the Energy Issues</vt:lpstr>
      <vt:lpstr>Foreign Relations in the Energy Issues</vt:lpstr>
      <vt:lpstr>Critique and Recommendations</vt:lpstr>
      <vt:lpstr>Critique and Recommendations</vt:lpstr>
      <vt:lpstr>Critique and Recommendations</vt:lpstr>
      <vt:lpstr>Critique and Recommendations</vt:lpstr>
      <vt:lpstr>Critique and Recommendations</vt:lpstr>
    </vt:vector>
  </TitlesOfParts>
  <Company>University of Virginia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358</cp:revision>
  <cp:lastPrinted>2014-01-22T15:11:23Z</cp:lastPrinted>
  <dcterms:created xsi:type="dcterms:W3CDTF">2013-06-12T16:27:48Z</dcterms:created>
  <dcterms:modified xsi:type="dcterms:W3CDTF">2014-04-24T22:29:15Z</dcterms:modified>
</cp:coreProperties>
</file>